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5" r:id="rId3"/>
    <p:sldId id="263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6" d="100"/>
          <a:sy n="66" d="100"/>
        </p:scale>
        <p:origin x="668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2B7AD6-4FBE-45C1-935A-18058357C2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A3B6CDA-F108-437D-8980-7B99227AADE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F57738-8E40-4353-B997-3327EBE2A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6BEA8-9827-4605-A563-F303123F43BC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2BEEEB-B61B-4865-A555-594D39231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5E267-8EA8-4CD2-8054-CEFD35ED60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F4C82-86D2-48E7-8F2F-52C089AE25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2763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6FAA29-355B-4C5B-A8E5-362A09FA23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70AC2E-243A-4BE4-934B-7053DCB99B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7071D7-B8AE-4E7E-815A-0616A66BE0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6BEA8-9827-4605-A563-F303123F43BC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4602F4-9BEE-40EB-8CF8-CC8C223E80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3F0A3B-D1C3-4E05-84EA-7853A1ADD4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F4C82-86D2-48E7-8F2F-52C089AE25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08679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80C173-B421-41DB-A353-3C332FD7B1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D830CD-B4C5-4E49-A9E2-8435D80C96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0D5596-2A7F-4A57-887C-3903B1460D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6BEA8-9827-4605-A563-F303123F43BC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D880CC-F271-42B7-8FD5-DB007D4855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369287-B1FE-4180-BD45-D1C90AF0E0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F4C82-86D2-48E7-8F2F-52C089AE25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18149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A75A63-56EB-4FB3-AEAC-9978C3ADA7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8BCB37-E819-48CC-9FB4-34DED70D2FB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0B8F0FA-DF47-44DF-9DA3-1342A4A8C4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51504D0-FD3F-438D-B725-AB3613BFFB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6BEA8-9827-4605-A563-F303123F43BC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35E3933-F82E-4545-B8BE-53D6F7134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C5CBCF5-C1C3-4FB8-9AA6-A361D65552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F4C82-86D2-48E7-8F2F-52C089AE25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87208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FE56F1-08BA-4834-8775-301EB61230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7E2CE0-692A-469A-8691-21BC3F1176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320FE6-3E4C-48CE-A369-EC338B56DD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E073C4C-A347-441C-8A28-93B0D48EDBA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E2A14E6-CA9A-47A6-9794-695C9E02FC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2737D58-EBAE-4007-A7D8-2C56CF8E4A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6BEA8-9827-4605-A563-F303123F43BC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F1EF56B-F211-4CA4-86CB-0C8B77D2F0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77B015F-2318-4C95-AEBA-624E97104C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F4C82-86D2-48E7-8F2F-52C089AE25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71438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0DDCD9-68F1-483A-BF62-CFF6643BB0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6716D26-E327-4ABA-95F7-F6AE4D6D9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6BEA8-9827-4605-A563-F303123F43BC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BAD9AA0-4140-4B2B-9781-CBE287D240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16810E-5839-4C5D-9C21-8D49E452BA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F4C82-86D2-48E7-8F2F-52C089AE25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59686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2A857F6-8940-48FC-A439-2C3F1887C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6BEA8-9827-4605-A563-F303123F43BC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85F3A27-BA49-4BB0-AE8D-70481FEA7A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B23AF1-8484-4094-94B4-0D53FE552C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F4C82-86D2-48E7-8F2F-52C089AE25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03435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137785-B1C6-4EE1-8D96-381496BD33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9E47F4-3D5A-467A-A1AF-FCBD7B4A0D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B09A9B9-7698-433D-B224-4B05E11672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D2883E7-ECB7-401E-8831-E53A9ABA12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6BEA8-9827-4605-A563-F303123F43BC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259A0D-7A58-453D-8565-B51B367FBF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BAA0C2-76A1-4DF9-AF43-B11BB12E2A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F4C82-86D2-48E7-8F2F-52C089AE25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27004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F96C27-C553-4990-9A1C-550B2B7580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BB27F06-6498-4875-9C6F-49E969C3A63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2B75F5-BC49-402B-9DD0-E1EEC2C209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502A58-C907-498A-99AB-CCC8ADB2E1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6BEA8-9827-4605-A563-F303123F43BC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78BFEB-D575-4048-BE8A-9101312EFD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66CDE6-24EA-4F6B-AD8F-3FDE4FADB5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F4C82-86D2-48E7-8F2F-52C089AE25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47616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4EF0A7-54FD-4BC7-878B-81ADD13B56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26A0072-ED95-4C49-8B08-443759C4F7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3BD2BF-BC23-482D-846B-687F0C9C9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6BEA8-9827-4605-A563-F303123F43BC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690172-ADC0-4FD2-97CF-473402C077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3AC814-5A8F-4AB6-A61B-794584AC63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F4C82-86D2-48E7-8F2F-52C089AE25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68713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D9213C1-0CE7-459A-BD19-ED2DBD85C32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4298DD8-BE22-4FB5-946F-3578D8F7DD2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7063B1-BEFB-481C-9571-6328B5A55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6BEA8-9827-4605-A563-F303123F43BC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149E83-9125-4C72-95A9-0FCD5591B4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2B7D53-088D-464F-BF96-78A2EDE2AF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F4C82-86D2-48E7-8F2F-52C089AE25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52750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11D294F-E9C1-4467-A325-EBA450B422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0B24E3-04B1-4EA2-99BE-3694688513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224C20-4A52-4469-8BB7-0632B46D13D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D6BEA8-9827-4605-A563-F303123F43BC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9091F5-BFAD-4B60-BD82-78CDF0AA4D3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BE5C7A-BFDA-4567-A246-F23B0267620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F4C82-86D2-48E7-8F2F-52C089AE25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73172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microsoft.com/office/2007/relationships/hdphoto" Target="../media/hdphoto2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9.png"/><Relationship Id="rId5" Type="http://schemas.openxmlformats.org/officeDocument/2006/relationships/image" Target="../media/image4.png"/><Relationship Id="rId10" Type="http://schemas.openxmlformats.org/officeDocument/2006/relationships/image" Target="../media/image8.jpeg"/><Relationship Id="rId4" Type="http://schemas.openxmlformats.org/officeDocument/2006/relationships/image" Target="../media/image3.png"/><Relationship Id="rId9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CB3072E8-F495-42F8-80C3-EDFC0C34671C}"/>
              </a:ext>
            </a:extLst>
          </p:cNvPr>
          <p:cNvSpPr txBox="1"/>
          <p:nvPr/>
        </p:nvSpPr>
        <p:spPr>
          <a:xfrm>
            <a:off x="334478" y="465039"/>
            <a:ext cx="609760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b="1" u="sng" dirty="0">
                <a:effectLst/>
                <a:latin typeface="Tw Cen MT" panose="020B0602020104020603" pitchFamily="34" charset="0"/>
                <a:ea typeface="Segoe UI Black" panose="020B0A02040204020203" pitchFamily="34" charset="0"/>
                <a:cs typeface="Times New Roman" panose="02020603050405020304" pitchFamily="18" charset="0"/>
              </a:rPr>
              <a:t>Personal Study Organiser and Timetable (Week A)</a:t>
            </a:r>
            <a:endParaRPr lang="en-GB" sz="2000" b="1" dirty="0">
              <a:latin typeface="Tw Cen MT" panose="020B0602020104020603" pitchFamily="34" charset="0"/>
              <a:ea typeface="Segoe UI Black" panose="020B0A02040204020203" pitchFamily="34" charset="0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DAF76C5F-44C6-475B-A1A7-DADDE38158C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6190170"/>
              </p:ext>
            </p:extLst>
          </p:nvPr>
        </p:nvGraphicFramePr>
        <p:xfrm>
          <a:off x="519869" y="1073426"/>
          <a:ext cx="11152262" cy="5071696"/>
        </p:xfrm>
        <a:graphic>
          <a:graphicData uri="http://schemas.openxmlformats.org/drawingml/2006/table">
            <a:tbl>
              <a:tblPr firstRow="1" firstCol="1" bandRow="1"/>
              <a:tblGrid>
                <a:gridCol w="774374">
                  <a:extLst>
                    <a:ext uri="{9D8B030D-6E8A-4147-A177-3AD203B41FA5}">
                      <a16:colId xmlns:a16="http://schemas.microsoft.com/office/drawing/2014/main" val="2660188949"/>
                    </a:ext>
                  </a:extLst>
                </a:gridCol>
                <a:gridCol w="603251">
                  <a:extLst>
                    <a:ext uri="{9D8B030D-6E8A-4147-A177-3AD203B41FA5}">
                      <a16:colId xmlns:a16="http://schemas.microsoft.com/office/drawing/2014/main" val="2085934555"/>
                    </a:ext>
                  </a:extLst>
                </a:gridCol>
                <a:gridCol w="686680">
                  <a:extLst>
                    <a:ext uri="{9D8B030D-6E8A-4147-A177-3AD203B41FA5}">
                      <a16:colId xmlns:a16="http://schemas.microsoft.com/office/drawing/2014/main" val="3577614113"/>
                    </a:ext>
                  </a:extLst>
                </a:gridCol>
                <a:gridCol w="676844">
                  <a:extLst>
                    <a:ext uri="{9D8B030D-6E8A-4147-A177-3AD203B41FA5}">
                      <a16:colId xmlns:a16="http://schemas.microsoft.com/office/drawing/2014/main" val="2694358510"/>
                    </a:ext>
                  </a:extLst>
                </a:gridCol>
                <a:gridCol w="564872">
                  <a:extLst>
                    <a:ext uri="{9D8B030D-6E8A-4147-A177-3AD203B41FA5}">
                      <a16:colId xmlns:a16="http://schemas.microsoft.com/office/drawing/2014/main" val="3578113867"/>
                    </a:ext>
                  </a:extLst>
                </a:gridCol>
                <a:gridCol w="644663">
                  <a:extLst>
                    <a:ext uri="{9D8B030D-6E8A-4147-A177-3AD203B41FA5}">
                      <a16:colId xmlns:a16="http://schemas.microsoft.com/office/drawing/2014/main" val="366660256"/>
                    </a:ext>
                  </a:extLst>
                </a:gridCol>
                <a:gridCol w="659712">
                  <a:extLst>
                    <a:ext uri="{9D8B030D-6E8A-4147-A177-3AD203B41FA5}">
                      <a16:colId xmlns:a16="http://schemas.microsoft.com/office/drawing/2014/main" val="1230009642"/>
                    </a:ext>
                  </a:extLst>
                </a:gridCol>
                <a:gridCol w="473764">
                  <a:extLst>
                    <a:ext uri="{9D8B030D-6E8A-4147-A177-3AD203B41FA5}">
                      <a16:colId xmlns:a16="http://schemas.microsoft.com/office/drawing/2014/main" val="1940417091"/>
                    </a:ext>
                  </a:extLst>
                </a:gridCol>
                <a:gridCol w="633142">
                  <a:extLst>
                    <a:ext uri="{9D8B030D-6E8A-4147-A177-3AD203B41FA5}">
                      <a16:colId xmlns:a16="http://schemas.microsoft.com/office/drawing/2014/main" val="46964911"/>
                    </a:ext>
                  </a:extLst>
                </a:gridCol>
                <a:gridCol w="844113">
                  <a:extLst>
                    <a:ext uri="{9D8B030D-6E8A-4147-A177-3AD203B41FA5}">
                      <a16:colId xmlns:a16="http://schemas.microsoft.com/office/drawing/2014/main" val="4203628770"/>
                    </a:ext>
                  </a:extLst>
                </a:gridCol>
                <a:gridCol w="806410">
                  <a:extLst>
                    <a:ext uri="{9D8B030D-6E8A-4147-A177-3AD203B41FA5}">
                      <a16:colId xmlns:a16="http://schemas.microsoft.com/office/drawing/2014/main" val="2966893501"/>
                    </a:ext>
                  </a:extLst>
                </a:gridCol>
                <a:gridCol w="930303">
                  <a:extLst>
                    <a:ext uri="{9D8B030D-6E8A-4147-A177-3AD203B41FA5}">
                      <a16:colId xmlns:a16="http://schemas.microsoft.com/office/drawing/2014/main" val="3821968121"/>
                    </a:ext>
                  </a:extLst>
                </a:gridCol>
                <a:gridCol w="874643">
                  <a:extLst>
                    <a:ext uri="{9D8B030D-6E8A-4147-A177-3AD203B41FA5}">
                      <a16:colId xmlns:a16="http://schemas.microsoft.com/office/drawing/2014/main" val="250520175"/>
                    </a:ext>
                  </a:extLst>
                </a:gridCol>
                <a:gridCol w="938254">
                  <a:extLst>
                    <a:ext uri="{9D8B030D-6E8A-4147-A177-3AD203B41FA5}">
                      <a16:colId xmlns:a16="http://schemas.microsoft.com/office/drawing/2014/main" val="3008809158"/>
                    </a:ext>
                  </a:extLst>
                </a:gridCol>
                <a:gridCol w="1041237">
                  <a:extLst>
                    <a:ext uri="{9D8B030D-6E8A-4147-A177-3AD203B41FA5}">
                      <a16:colId xmlns:a16="http://schemas.microsoft.com/office/drawing/2014/main" val="262171223"/>
                    </a:ext>
                  </a:extLst>
                </a:gridCol>
              </a:tblGrid>
              <a:tr h="53308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Day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8.40-9.05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9.00- 10.00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b="1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10.00 </a:t>
                      </a:r>
                      <a:r>
                        <a:rPr lang="en-GB" sz="600" b="1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– </a:t>
                      </a:r>
                      <a:r>
                        <a:rPr lang="en-GB" sz="900" b="1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11.00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11.00 </a:t>
                      </a:r>
                      <a:r>
                        <a:rPr lang="en-GB" sz="6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–</a:t>
                      </a:r>
                      <a:r>
                        <a:rPr lang="en-GB" sz="9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11.25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b="1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11.25-12.25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12.25 </a:t>
                      </a:r>
                      <a:r>
                        <a:rPr lang="en-GB" sz="6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– </a:t>
                      </a:r>
                      <a:r>
                        <a:rPr lang="en-GB" sz="9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13.25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5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8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13.25 – 14.10</a:t>
                      </a: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b="1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14.10 </a:t>
                      </a:r>
                      <a:r>
                        <a:rPr lang="en-GB" sz="600" b="1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– </a:t>
                      </a:r>
                      <a:r>
                        <a:rPr lang="en-GB" sz="900" b="1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15.10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15.10 – 16.00</a:t>
                      </a: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16:00-17:00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17:00 – 18:00</a:t>
                      </a: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18:00 – 19:00</a:t>
                      </a: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19:00 – 20:00</a:t>
                      </a: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20:00 – 21:00</a:t>
                      </a: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8840462"/>
                  </a:ext>
                </a:extLst>
              </a:tr>
              <a:tr h="64629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b="1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Monday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8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Reg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000" b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 </a:t>
                      </a: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8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Break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000" b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Lunch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19842109"/>
                  </a:ext>
                </a:extLst>
              </a:tr>
              <a:tr h="64629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b="1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Tuesday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8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Reg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000" b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000" b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8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Break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000" b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Lunch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93194124"/>
                  </a:ext>
                </a:extLst>
              </a:tr>
              <a:tr h="64629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8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Wednesday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8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Reg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000" b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8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Break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Lunch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27457060"/>
                  </a:ext>
                </a:extLst>
              </a:tr>
              <a:tr h="6608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b="1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Thursday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6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Assembly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000" b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8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Break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000" b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000" b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Lunch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01100542"/>
                  </a:ext>
                </a:extLst>
              </a:tr>
              <a:tr h="64629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b="1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Friday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8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Reg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000" b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8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Break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Lunch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5730671"/>
                  </a:ext>
                </a:extLst>
              </a:tr>
              <a:tr h="64629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b="1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Saturday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52603792"/>
                  </a:ext>
                </a:extLst>
              </a:tr>
              <a:tr h="64629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Sunday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499952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903227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CB3072E8-F495-42F8-80C3-EDFC0C34671C}"/>
              </a:ext>
            </a:extLst>
          </p:cNvPr>
          <p:cNvSpPr txBox="1"/>
          <p:nvPr/>
        </p:nvSpPr>
        <p:spPr>
          <a:xfrm>
            <a:off x="334478" y="465039"/>
            <a:ext cx="609760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b="1" u="sng" dirty="0">
                <a:effectLst/>
                <a:latin typeface="Tw Cen MT" panose="020B0602020104020603" pitchFamily="34" charset="0"/>
                <a:ea typeface="Segoe UI Black" panose="020B0A02040204020203" pitchFamily="34" charset="0"/>
                <a:cs typeface="Times New Roman" panose="02020603050405020304" pitchFamily="18" charset="0"/>
              </a:rPr>
              <a:t>Personal Study Organiser and Timetable (Week </a:t>
            </a:r>
            <a:r>
              <a:rPr lang="en-GB" sz="2000" b="1" u="sng" dirty="0">
                <a:latin typeface="Tw Cen MT" panose="020B0602020104020603" pitchFamily="34" charset="0"/>
                <a:ea typeface="Segoe UI Black" panose="020B0A02040204020203" pitchFamily="34" charset="0"/>
                <a:cs typeface="Times New Roman" panose="02020603050405020304" pitchFamily="18" charset="0"/>
              </a:rPr>
              <a:t>B</a:t>
            </a:r>
            <a:r>
              <a:rPr lang="en-GB" sz="2000" b="1" u="sng" dirty="0">
                <a:effectLst/>
                <a:latin typeface="Tw Cen MT" panose="020B0602020104020603" pitchFamily="34" charset="0"/>
                <a:ea typeface="Segoe UI Black" panose="020B0A02040204020203" pitchFamily="34" charset="0"/>
                <a:cs typeface="Times New Roman" panose="02020603050405020304" pitchFamily="18" charset="0"/>
              </a:rPr>
              <a:t>)</a:t>
            </a:r>
            <a:endParaRPr lang="en-GB" sz="2000" b="1" dirty="0">
              <a:latin typeface="Tw Cen MT" panose="020B0602020104020603" pitchFamily="34" charset="0"/>
              <a:ea typeface="Segoe UI Black" panose="020B0A02040204020203" pitchFamily="34" charset="0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DAF76C5F-44C6-475B-A1A7-DADDE38158CA}"/>
              </a:ext>
            </a:extLst>
          </p:cNvPr>
          <p:cNvGraphicFramePr>
            <a:graphicFrameLocks noGrp="1"/>
          </p:cNvGraphicFramePr>
          <p:nvPr/>
        </p:nvGraphicFramePr>
        <p:xfrm>
          <a:off x="519869" y="1073426"/>
          <a:ext cx="11152262" cy="5071696"/>
        </p:xfrm>
        <a:graphic>
          <a:graphicData uri="http://schemas.openxmlformats.org/drawingml/2006/table">
            <a:tbl>
              <a:tblPr firstRow="1" firstCol="1" bandRow="1"/>
              <a:tblGrid>
                <a:gridCol w="774374">
                  <a:extLst>
                    <a:ext uri="{9D8B030D-6E8A-4147-A177-3AD203B41FA5}">
                      <a16:colId xmlns:a16="http://schemas.microsoft.com/office/drawing/2014/main" val="2660188949"/>
                    </a:ext>
                  </a:extLst>
                </a:gridCol>
                <a:gridCol w="603251">
                  <a:extLst>
                    <a:ext uri="{9D8B030D-6E8A-4147-A177-3AD203B41FA5}">
                      <a16:colId xmlns:a16="http://schemas.microsoft.com/office/drawing/2014/main" val="2085934555"/>
                    </a:ext>
                  </a:extLst>
                </a:gridCol>
                <a:gridCol w="686680">
                  <a:extLst>
                    <a:ext uri="{9D8B030D-6E8A-4147-A177-3AD203B41FA5}">
                      <a16:colId xmlns:a16="http://schemas.microsoft.com/office/drawing/2014/main" val="3577614113"/>
                    </a:ext>
                  </a:extLst>
                </a:gridCol>
                <a:gridCol w="676844">
                  <a:extLst>
                    <a:ext uri="{9D8B030D-6E8A-4147-A177-3AD203B41FA5}">
                      <a16:colId xmlns:a16="http://schemas.microsoft.com/office/drawing/2014/main" val="2694358510"/>
                    </a:ext>
                  </a:extLst>
                </a:gridCol>
                <a:gridCol w="564872">
                  <a:extLst>
                    <a:ext uri="{9D8B030D-6E8A-4147-A177-3AD203B41FA5}">
                      <a16:colId xmlns:a16="http://schemas.microsoft.com/office/drawing/2014/main" val="3578113867"/>
                    </a:ext>
                  </a:extLst>
                </a:gridCol>
                <a:gridCol w="644663">
                  <a:extLst>
                    <a:ext uri="{9D8B030D-6E8A-4147-A177-3AD203B41FA5}">
                      <a16:colId xmlns:a16="http://schemas.microsoft.com/office/drawing/2014/main" val="366660256"/>
                    </a:ext>
                  </a:extLst>
                </a:gridCol>
                <a:gridCol w="659712">
                  <a:extLst>
                    <a:ext uri="{9D8B030D-6E8A-4147-A177-3AD203B41FA5}">
                      <a16:colId xmlns:a16="http://schemas.microsoft.com/office/drawing/2014/main" val="1230009642"/>
                    </a:ext>
                  </a:extLst>
                </a:gridCol>
                <a:gridCol w="473764">
                  <a:extLst>
                    <a:ext uri="{9D8B030D-6E8A-4147-A177-3AD203B41FA5}">
                      <a16:colId xmlns:a16="http://schemas.microsoft.com/office/drawing/2014/main" val="1940417091"/>
                    </a:ext>
                  </a:extLst>
                </a:gridCol>
                <a:gridCol w="633142">
                  <a:extLst>
                    <a:ext uri="{9D8B030D-6E8A-4147-A177-3AD203B41FA5}">
                      <a16:colId xmlns:a16="http://schemas.microsoft.com/office/drawing/2014/main" val="46964911"/>
                    </a:ext>
                  </a:extLst>
                </a:gridCol>
                <a:gridCol w="844113">
                  <a:extLst>
                    <a:ext uri="{9D8B030D-6E8A-4147-A177-3AD203B41FA5}">
                      <a16:colId xmlns:a16="http://schemas.microsoft.com/office/drawing/2014/main" val="4203628770"/>
                    </a:ext>
                  </a:extLst>
                </a:gridCol>
                <a:gridCol w="806410">
                  <a:extLst>
                    <a:ext uri="{9D8B030D-6E8A-4147-A177-3AD203B41FA5}">
                      <a16:colId xmlns:a16="http://schemas.microsoft.com/office/drawing/2014/main" val="2966893501"/>
                    </a:ext>
                  </a:extLst>
                </a:gridCol>
                <a:gridCol w="930303">
                  <a:extLst>
                    <a:ext uri="{9D8B030D-6E8A-4147-A177-3AD203B41FA5}">
                      <a16:colId xmlns:a16="http://schemas.microsoft.com/office/drawing/2014/main" val="3821968121"/>
                    </a:ext>
                  </a:extLst>
                </a:gridCol>
                <a:gridCol w="874643">
                  <a:extLst>
                    <a:ext uri="{9D8B030D-6E8A-4147-A177-3AD203B41FA5}">
                      <a16:colId xmlns:a16="http://schemas.microsoft.com/office/drawing/2014/main" val="250520175"/>
                    </a:ext>
                  </a:extLst>
                </a:gridCol>
                <a:gridCol w="938254">
                  <a:extLst>
                    <a:ext uri="{9D8B030D-6E8A-4147-A177-3AD203B41FA5}">
                      <a16:colId xmlns:a16="http://schemas.microsoft.com/office/drawing/2014/main" val="3008809158"/>
                    </a:ext>
                  </a:extLst>
                </a:gridCol>
                <a:gridCol w="1041237">
                  <a:extLst>
                    <a:ext uri="{9D8B030D-6E8A-4147-A177-3AD203B41FA5}">
                      <a16:colId xmlns:a16="http://schemas.microsoft.com/office/drawing/2014/main" val="262171223"/>
                    </a:ext>
                  </a:extLst>
                </a:gridCol>
              </a:tblGrid>
              <a:tr h="53308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Day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8.40-9.05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9.00- 10.00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b="1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10.00 </a:t>
                      </a:r>
                      <a:r>
                        <a:rPr lang="en-GB" sz="600" b="1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– </a:t>
                      </a:r>
                      <a:r>
                        <a:rPr lang="en-GB" sz="900" b="1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11.00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11.00 </a:t>
                      </a:r>
                      <a:r>
                        <a:rPr lang="en-GB" sz="6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–</a:t>
                      </a:r>
                      <a:r>
                        <a:rPr lang="en-GB" sz="9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11.25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b="1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11.25-12.25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12.25 </a:t>
                      </a:r>
                      <a:r>
                        <a:rPr lang="en-GB" sz="6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– </a:t>
                      </a:r>
                      <a:r>
                        <a:rPr lang="en-GB" sz="9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13.25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5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8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13.25 – 14.10</a:t>
                      </a: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b="1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14.10 </a:t>
                      </a:r>
                      <a:r>
                        <a:rPr lang="en-GB" sz="600" b="1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– </a:t>
                      </a:r>
                      <a:r>
                        <a:rPr lang="en-GB" sz="900" b="1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15.10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15.10 – 16.00</a:t>
                      </a: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16:00-17:00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17:00 – 18:00</a:t>
                      </a: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18:00 – 19:00</a:t>
                      </a: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19:00 – 20:00</a:t>
                      </a: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20:00 – 21:00</a:t>
                      </a: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8840462"/>
                  </a:ext>
                </a:extLst>
              </a:tr>
              <a:tr h="64629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b="1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Monday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8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Reg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000" b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 </a:t>
                      </a: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8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Break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000" b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Lunch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19842109"/>
                  </a:ext>
                </a:extLst>
              </a:tr>
              <a:tr h="64629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b="1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Tuesday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8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Reg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000" b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000" b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8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Break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000" b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Lunch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93194124"/>
                  </a:ext>
                </a:extLst>
              </a:tr>
              <a:tr h="64629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8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Wednesday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8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Reg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000" b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8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Break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Lunch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27457060"/>
                  </a:ext>
                </a:extLst>
              </a:tr>
              <a:tr h="6608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b="1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Thursday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6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Assembly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000" b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8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Break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000" b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000" b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Lunch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01100542"/>
                  </a:ext>
                </a:extLst>
              </a:tr>
              <a:tr h="64629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b="1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Friday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8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Reg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000" b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8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Break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Lunch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5730671"/>
                  </a:ext>
                </a:extLst>
              </a:tr>
              <a:tr h="64629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b="1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Saturday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52603792"/>
                  </a:ext>
                </a:extLst>
              </a:tr>
              <a:tr h="64629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Sunday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02" marR="503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499952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04095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B553CE7-6C14-4B6C-B062-1CC754DA09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217" y="5454595"/>
            <a:ext cx="4502381" cy="1300638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E8DBC648-013C-43B1-818F-DD70BDFD81DD}"/>
              </a:ext>
            </a:extLst>
          </p:cNvPr>
          <p:cNvSpPr/>
          <p:nvPr/>
        </p:nvSpPr>
        <p:spPr>
          <a:xfrm>
            <a:off x="4866836" y="5454595"/>
            <a:ext cx="7218947" cy="130063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Tw Cen MT" panose="020B0602020104020603" pitchFamily="34" charset="0"/>
                <a:ea typeface="Segoe UI Black" panose="020B0A02040204020203" pitchFamily="34" charset="0"/>
                <a:cs typeface="MV Boli" panose="02000500030200090000" pitchFamily="2" charset="0"/>
              </a:rPr>
              <a:t>Personal Organiser </a:t>
            </a:r>
          </a:p>
          <a:p>
            <a:pPr algn="ctr"/>
            <a:r>
              <a:rPr lang="en-GB" sz="2800" b="1" dirty="0">
                <a:latin typeface="Tw Cen MT" panose="020B0602020104020603" pitchFamily="34" charset="0"/>
                <a:ea typeface="Segoe UI Black" panose="020B0A02040204020203" pitchFamily="34" charset="0"/>
                <a:cs typeface="MV Boli" panose="02000500030200090000" pitchFamily="2" charset="0"/>
              </a:rPr>
              <a:t>And Study Timetable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A8BE5D0-7625-40A4-9926-56EAD6EEDCA4}"/>
              </a:ext>
            </a:extLst>
          </p:cNvPr>
          <p:cNvSpPr/>
          <p:nvPr/>
        </p:nvSpPr>
        <p:spPr>
          <a:xfrm>
            <a:off x="128506" y="102767"/>
            <a:ext cx="11934987" cy="5255394"/>
          </a:xfrm>
          <a:prstGeom prst="rect">
            <a:avLst/>
          </a:prstGeom>
          <a:ln w="28575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numCol="2" rtlCol="0" anchor="ctr"/>
          <a:lstStyle/>
          <a:p>
            <a:r>
              <a:rPr lang="en-GB" sz="2400" dirty="0">
                <a:highlight>
                  <a:srgbClr val="FF0000"/>
                </a:highlight>
                <a:latin typeface="Tw Cen MT" panose="020B0602020104020603" pitchFamily="34" charset="0"/>
              </a:rPr>
              <a:t>Icons to copy and paste into the slots:</a:t>
            </a:r>
          </a:p>
          <a:p>
            <a:endParaRPr lang="en-GB" sz="2400" dirty="0">
              <a:latin typeface="Tw Cen MT" panose="020B0602020104020603" pitchFamily="34" charset="0"/>
            </a:endParaRPr>
          </a:p>
          <a:p>
            <a:endParaRPr lang="en-GB" sz="2400" dirty="0">
              <a:latin typeface="Tw Cen MT" panose="020B0602020104020603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400" dirty="0">
                <a:latin typeface="Tw Cen MT" panose="020B0602020104020603" pitchFamily="34" charset="0"/>
              </a:rPr>
              <a:t>Gym/ Exercise:</a:t>
            </a:r>
          </a:p>
          <a:p>
            <a:pPr>
              <a:lnSpc>
                <a:spcPct val="150000"/>
              </a:lnSpc>
            </a:pPr>
            <a:endParaRPr lang="en-GB" sz="2400" dirty="0">
              <a:latin typeface="Tw Cen MT" panose="020B0602020104020603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400" dirty="0">
                <a:latin typeface="Tw Cen MT" panose="020B0602020104020603" pitchFamily="34" charset="0"/>
              </a:rPr>
              <a:t>Rehearsal:</a:t>
            </a:r>
          </a:p>
          <a:p>
            <a:pPr>
              <a:lnSpc>
                <a:spcPct val="150000"/>
              </a:lnSpc>
            </a:pPr>
            <a:endParaRPr lang="en-GB" sz="2400" dirty="0">
              <a:latin typeface="Tw Cen MT" panose="020B0602020104020603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400" dirty="0">
                <a:latin typeface="Tw Cen MT" panose="020B0602020104020603" pitchFamily="34" charset="0"/>
              </a:rPr>
              <a:t>Revision/Study:    </a:t>
            </a:r>
          </a:p>
          <a:p>
            <a:pPr>
              <a:lnSpc>
                <a:spcPct val="150000"/>
              </a:lnSpc>
            </a:pPr>
            <a:endParaRPr lang="en-GB" sz="2400" dirty="0">
              <a:latin typeface="Tw Cen MT" panose="020B0602020104020603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400" dirty="0">
                <a:latin typeface="Tw Cen MT" panose="020B0602020104020603" pitchFamily="34" charset="0"/>
              </a:rPr>
              <a:t>Homework: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latin typeface="Tw Cen MT" panose="020B0602020104020603" pitchFamily="34" charset="0"/>
              </a:rPr>
              <a:t>Downtime:  </a:t>
            </a:r>
          </a:p>
          <a:p>
            <a:pPr>
              <a:lnSpc>
                <a:spcPct val="150000"/>
              </a:lnSpc>
            </a:pPr>
            <a:endParaRPr lang="en-GB" sz="2400" dirty="0">
              <a:latin typeface="Tw Cen MT" panose="020B0602020104020603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400" dirty="0">
                <a:latin typeface="Tw Cen MT" panose="020B0602020104020603" pitchFamily="34" charset="0"/>
              </a:rPr>
              <a:t>Screen-free time:</a:t>
            </a:r>
          </a:p>
          <a:p>
            <a:pPr>
              <a:lnSpc>
                <a:spcPct val="150000"/>
              </a:lnSpc>
            </a:pPr>
            <a:endParaRPr lang="en-GB" sz="2400" dirty="0">
              <a:latin typeface="Tw Cen MT" panose="020B0602020104020603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400" dirty="0">
                <a:latin typeface="Tw Cen MT" panose="020B0602020104020603" pitchFamily="34" charset="0"/>
              </a:rPr>
              <a:t>Appointment:</a:t>
            </a:r>
          </a:p>
          <a:p>
            <a:pPr>
              <a:lnSpc>
                <a:spcPct val="150000"/>
              </a:lnSpc>
            </a:pPr>
            <a:endParaRPr lang="en-GB" sz="2400" dirty="0">
              <a:latin typeface="Tw Cen MT" panose="020B0602020104020603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400" dirty="0">
                <a:latin typeface="Tw Cen MT" panose="020B0602020104020603" pitchFamily="34" charset="0"/>
              </a:rPr>
              <a:t>Sporting commitments:     </a:t>
            </a:r>
          </a:p>
          <a:p>
            <a:endParaRPr lang="en-GB" sz="2400" dirty="0">
              <a:latin typeface="Tw Cen MT" panose="020B0602020104020603" pitchFamily="34" charset="0"/>
            </a:endParaRPr>
          </a:p>
          <a:p>
            <a:endParaRPr lang="en-GB" sz="2400" dirty="0">
              <a:latin typeface="Tw Cen MT" panose="020B0602020104020603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8E6440-725C-4D1C-B47A-F51CDFD3DC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76309" y="2597673"/>
            <a:ext cx="587551" cy="58968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70B97CB-6035-4BFC-AAAD-7E51729B53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51150" y="1218725"/>
            <a:ext cx="837868" cy="88715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B085195-8267-45E9-862B-A76F5D193AA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19675" y="4564634"/>
            <a:ext cx="581710" cy="60782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D0346A2-6B09-495E-8E52-79D368E62EA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b="12480"/>
          <a:stretch/>
        </p:blipFill>
        <p:spPr>
          <a:xfrm>
            <a:off x="2666382" y="3488510"/>
            <a:ext cx="735003" cy="64327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F3408F3-6302-40F5-8E19-1AE66EB8ED2A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2154" t="17675" r="16766" b="16216"/>
          <a:stretch/>
        </p:blipFill>
        <p:spPr>
          <a:xfrm>
            <a:off x="2666382" y="2332997"/>
            <a:ext cx="740736" cy="79493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D184299-3282-437B-98B4-FF7BFB42FC74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prstClr val="black"/>
              <a:srgbClr val="7030A0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786885" y="1352185"/>
            <a:ext cx="620233" cy="620233"/>
          </a:xfrm>
          <a:prstGeom prst="rect">
            <a:avLst/>
          </a:prstGeom>
        </p:spPr>
      </p:pic>
      <p:pic>
        <p:nvPicPr>
          <p:cNvPr id="15" name="Picture 2" descr="Premium Vector | Relaxation after work icon free time hands behind head">
            <a:extLst>
              <a:ext uri="{FF2B5EF4-FFF2-40B4-BE49-F238E27FC236}">
                <a16:creationId xmlns:a16="http://schemas.microsoft.com/office/drawing/2014/main" id="{4E4EFDB4-410E-48E2-8628-9603C2DF2F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1576" y="328210"/>
            <a:ext cx="649985" cy="649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AutoShape 2" descr="Transparent Sports Icon Png - Soccer App Icon, Png Download - kindpng">
            <a:extLst>
              <a:ext uri="{FF2B5EF4-FFF2-40B4-BE49-F238E27FC236}">
                <a16:creationId xmlns:a16="http://schemas.microsoft.com/office/drawing/2014/main" id="{47E99A80-287F-44A6-8172-6F602238FBB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4" name="Picture 2" descr="Transparent Sports Icon Png - Soccer App Icon, Png Download - kindpng">
            <a:extLst>
              <a:ext uri="{FF2B5EF4-FFF2-40B4-BE49-F238E27FC236}">
                <a16:creationId xmlns:a16="http://schemas.microsoft.com/office/drawing/2014/main" id="{747C5841-6A1E-4F7B-AA2D-E2CD5BD039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5882" b="92059" l="10000" r="90000">
                        <a14:foregroundMark x1="22093" y1="35000" x2="32558" y2="16471"/>
                        <a14:foregroundMark x1="32558" y1="16471" x2="42326" y2="6618"/>
                        <a14:foregroundMark x1="42326" y1="6618" x2="51047" y2="9265"/>
                        <a14:foregroundMark x1="51047" y1="9265" x2="59651" y2="16324"/>
                        <a14:foregroundMark x1="59651" y1="16324" x2="65465" y2="25000"/>
                        <a14:foregroundMark x1="65465" y1="25000" x2="65814" y2="26618"/>
                        <a14:foregroundMark x1="52791" y1="38971" x2="47326" y2="62941"/>
                        <a14:foregroundMark x1="38721" y1="68235" x2="52209" y2="78971"/>
                        <a14:foregroundMark x1="52209" y1="78971" x2="65465" y2="83235"/>
                        <a14:foregroundMark x1="65465" y1="83235" x2="71512" y2="67941"/>
                        <a14:foregroundMark x1="71512" y1="67941" x2="71628" y2="63088"/>
                        <a14:foregroundMark x1="57791" y1="7353" x2="77791" y2="49853"/>
                        <a14:foregroundMark x1="20349" y1="32353" x2="25116" y2="22794"/>
                        <a14:foregroundMark x1="25116" y1="22794" x2="33023" y2="14412"/>
                        <a14:foregroundMark x1="33023" y1="14412" x2="35233" y2="28235"/>
                        <a14:foregroundMark x1="35233" y1="28235" x2="38953" y2="32794"/>
                        <a14:foregroundMark x1="48488" y1="24559" x2="63372" y2="44706"/>
                        <a14:foregroundMark x1="57093" y1="8088" x2="65000" y2="18088"/>
                        <a14:foregroundMark x1="65000" y1="18088" x2="76395" y2="48971"/>
                        <a14:foregroundMark x1="77442" y1="44559" x2="80000" y2="52059"/>
                        <a14:foregroundMark x1="53605" y1="9118" x2="60814" y2="8971"/>
                        <a14:foregroundMark x1="57326" y1="8971" x2="53605" y2="7206"/>
                        <a14:foregroundMark x1="41163" y1="16176" x2="28023" y2="38382"/>
                        <a14:foregroundMark x1="25116" y1="45441" x2="26860" y2="55147"/>
                        <a14:foregroundMark x1="35581" y1="59118" x2="72209" y2="41176"/>
                        <a14:foregroundMark x1="39419" y1="45000" x2="57674" y2="65147"/>
                        <a14:foregroundMark x1="35930" y1="53676" x2="50349" y2="43529"/>
                        <a14:foregroundMark x1="50349" y1="43529" x2="59070" y2="32647"/>
                        <a14:foregroundMark x1="59070" y1="32647" x2="59070" y2="32647"/>
                        <a14:foregroundMark x1="46279" y1="42059" x2="41512" y2="60000"/>
                        <a14:foregroundMark x1="34186" y1="58088" x2="34070" y2="58088"/>
                        <a14:foregroundMark x1="50349" y1="21765" x2="59535" y2="34412"/>
                        <a14:foregroundMark x1="38256" y1="24118" x2="41047" y2="29118"/>
                        <a14:foregroundMark x1="56395" y1="18235" x2="58140" y2="33529"/>
                        <a14:foregroundMark x1="21744" y1="46471" x2="28256" y2="54706"/>
                        <a14:foregroundMark x1="42907" y1="77206" x2="66279" y2="71176"/>
                        <a14:foregroundMark x1="66279" y1="71176" x2="74651" y2="65147"/>
                        <a14:foregroundMark x1="43140" y1="91176" x2="57093" y2="92059"/>
                        <a14:foregroundMark x1="57093" y1="92059" x2="59767" y2="91029"/>
                        <a14:foregroundMark x1="50698" y1="84853" x2="37674" y2="77059"/>
                        <a14:foregroundMark x1="37674" y1="77059" x2="37209" y2="77059"/>
                        <a14:foregroundMark x1="69884" y1="70000" x2="61860" y2="83235"/>
                        <a14:foregroundMark x1="36279" y1="58235" x2="62907" y2="49412"/>
                        <a14:foregroundMark x1="52907" y1="21471" x2="54651" y2="37206"/>
                        <a14:foregroundMark x1="46744" y1="26912" x2="53488" y2="35882"/>
                        <a14:foregroundMark x1="31977" y1="52647" x2="37326" y2="60294"/>
                        <a14:foregroundMark x1="27674" y1="34853" x2="37326" y2="41176"/>
                        <a14:foregroundMark x1="41047" y1="13529" x2="39767" y2="14853"/>
                        <a14:foregroundMark x1="39767" y1="14853" x2="35116" y2="19559"/>
                        <a14:foregroundMark x1="17907" y1="32353" x2="25930" y2="17647"/>
                        <a14:foregroundMark x1="25930" y1="17647" x2="33953" y2="12353"/>
                        <a14:foregroundMark x1="33953" y1="12353" x2="36860" y2="11765"/>
                        <a14:foregroundMark x1="17791" y1="32794" x2="41860" y2="7206"/>
                        <a14:foregroundMark x1="41860" y1="7206" x2="45581" y2="5882"/>
                        <a14:foregroundMark x1="19597" y1="24203" x2="13953" y2="29412"/>
                        <a14:foregroundMark x1="35465" y1="9559" x2="22834" y2="21216"/>
                        <a14:foregroundMark x1="13953" y1="29412" x2="13721" y2="30588"/>
                        <a14:foregroundMark x1="14653" y1="36105" x2="34884" y2="14853"/>
                        <a14:foregroundMark x1="34884" y1="14853" x2="41047" y2="10000"/>
                        <a14:foregroundMark x1="62907" y1="8235" x2="45581" y2="5882"/>
                        <a14:backgroundMark x1="13256" y1="37059" x2="23721" y2="183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2192" y="3670648"/>
            <a:ext cx="717410" cy="567255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05775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304</Words>
  <Application>Microsoft Office PowerPoint</Application>
  <PresentationFormat>Widescreen</PresentationFormat>
  <Paragraphs>223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Century Gothic</vt:lpstr>
      <vt:lpstr>Tw Cen MT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 Waters (Cardiff High School)</dc:creator>
  <cp:lastModifiedBy>L Waters (Cardiff High School)</cp:lastModifiedBy>
  <cp:revision>11</cp:revision>
  <dcterms:created xsi:type="dcterms:W3CDTF">2025-12-18T08:01:33Z</dcterms:created>
  <dcterms:modified xsi:type="dcterms:W3CDTF">2026-01-11T15:55:08Z</dcterms:modified>
</cp:coreProperties>
</file>