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78" r:id="rId4"/>
    <p:sldId id="266" r:id="rId5"/>
    <p:sldId id="267" r:id="rId6"/>
    <p:sldId id="268" r:id="rId7"/>
    <p:sldId id="269" r:id="rId8"/>
    <p:sldId id="270" r:id="rId9"/>
    <p:sldId id="272" r:id="rId10"/>
    <p:sldId id="273" r:id="rId11"/>
    <p:sldId id="274" r:id="rId12"/>
    <p:sldId id="275" r:id="rId13"/>
    <p:sldId id="276" r:id="rId14"/>
    <p:sldId id="271" r:id="rId15"/>
    <p:sldId id="277" r:id="rId16"/>
    <p:sldId id="27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02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20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21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20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332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09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792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561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1474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1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874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808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74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43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1F8BB-68CD-4E4C-B410-05B44977CC1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87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3045A-57FB-423E-A6F1-CE45C0043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49766"/>
            <a:ext cx="8596668" cy="719667"/>
          </a:xfrm>
        </p:spPr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BDE5F-4460-4AED-A6E1-4FF57918D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53453"/>
            <a:ext cx="8596668" cy="5491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Individually and silently…</a:t>
            </a:r>
          </a:p>
          <a:p>
            <a:pPr marL="0" indent="0">
              <a:buNone/>
            </a:pPr>
            <a:r>
              <a:rPr lang="en-GB" sz="3200" dirty="0"/>
              <a:t> … see if you can remember the parts of the ‘How we Learn’ model that was introduced to you during your induction day.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12DBFC9-1F90-4776-8FDC-E94CE70A4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792" y="3535010"/>
            <a:ext cx="5296008" cy="3009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784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0A9294-DEE4-4BDE-B738-4BA277DFF4F0}"/>
              </a:ext>
            </a:extLst>
          </p:cNvPr>
          <p:cNvSpPr txBox="1"/>
          <p:nvPr/>
        </p:nvSpPr>
        <p:spPr>
          <a:xfrm>
            <a:off x="433567" y="741681"/>
            <a:ext cx="2949934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Classroom</a:t>
            </a:r>
          </a:p>
          <a:p>
            <a:pPr algn="ctr"/>
            <a:r>
              <a:rPr lang="en-GB" sz="2000" i="1" dirty="0"/>
              <a:t>specific focus</a:t>
            </a:r>
          </a:p>
          <a:p>
            <a:pPr algn="ctr"/>
            <a:endParaRPr lang="en-GB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52551F7-8A02-4453-B205-6BC99094F066}"/>
              </a:ext>
            </a:extLst>
          </p:cNvPr>
          <p:cNvCxnSpPr>
            <a:cxnSpLocks/>
          </p:cNvCxnSpPr>
          <p:nvPr/>
        </p:nvCxnSpPr>
        <p:spPr>
          <a:xfrm flipH="1">
            <a:off x="3522650" y="1228035"/>
            <a:ext cx="136894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A8547D-A3DA-424F-BB44-DB4035CB1F2E}"/>
              </a:ext>
            </a:extLst>
          </p:cNvPr>
          <p:cNvCxnSpPr>
            <a:cxnSpLocks/>
          </p:cNvCxnSpPr>
          <p:nvPr/>
        </p:nvCxnSpPr>
        <p:spPr>
          <a:xfrm>
            <a:off x="6448819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FC23413-4A8D-4C1F-8F33-AC0CC171674E}"/>
              </a:ext>
            </a:extLst>
          </p:cNvPr>
          <p:cNvCxnSpPr>
            <a:cxnSpLocks/>
          </p:cNvCxnSpPr>
          <p:nvPr/>
        </p:nvCxnSpPr>
        <p:spPr>
          <a:xfrm flipV="1">
            <a:off x="7018576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2FA564F-45B3-4CB3-ABFB-54FCAA3BF8A7}"/>
              </a:ext>
            </a:extLst>
          </p:cNvPr>
          <p:cNvSpPr txBox="1"/>
          <p:nvPr/>
        </p:nvSpPr>
        <p:spPr>
          <a:xfrm>
            <a:off x="5030747" y="741681"/>
            <a:ext cx="340978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Working Memory</a:t>
            </a:r>
          </a:p>
          <a:p>
            <a:pPr algn="ctr"/>
            <a:r>
              <a:rPr lang="en-GB" sz="2000" i="1" dirty="0"/>
              <a:t>“where we think”</a:t>
            </a:r>
          </a:p>
          <a:p>
            <a:pPr algn="ctr"/>
            <a:r>
              <a:rPr lang="en-GB" sz="2000" i="1" dirty="0"/>
              <a:t>small and easily overloaded</a:t>
            </a:r>
          </a:p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D941EA-A27E-48C2-BA78-5EF7E8D28A9A}"/>
              </a:ext>
            </a:extLst>
          </p:cNvPr>
          <p:cNvSpPr txBox="1"/>
          <p:nvPr/>
        </p:nvSpPr>
        <p:spPr>
          <a:xfrm>
            <a:off x="5030746" y="3989347"/>
            <a:ext cx="340978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000" dirty="0"/>
              <a:t>Long Term Memory</a:t>
            </a:r>
          </a:p>
          <a:p>
            <a:pPr algn="ctr"/>
            <a:r>
              <a:rPr lang="en-GB" sz="2000" i="1" dirty="0"/>
              <a:t>infinite</a:t>
            </a:r>
          </a:p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86CAD9-C468-4E69-921F-B232DC5875BF}"/>
              </a:ext>
            </a:extLst>
          </p:cNvPr>
          <p:cNvSpPr txBox="1"/>
          <p:nvPr/>
        </p:nvSpPr>
        <p:spPr>
          <a:xfrm>
            <a:off x="3672811" y="1235987"/>
            <a:ext cx="1068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Attention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BEA7B09-6021-47B5-A616-F7F53CCCF487}"/>
              </a:ext>
            </a:extLst>
          </p:cNvPr>
          <p:cNvSpPr txBox="1"/>
          <p:nvPr/>
        </p:nvSpPr>
        <p:spPr>
          <a:xfrm>
            <a:off x="5202493" y="2943973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Learning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34F551-E2AE-4401-BE06-B19BB3FEA405}"/>
              </a:ext>
            </a:extLst>
          </p:cNvPr>
          <p:cNvSpPr txBox="1"/>
          <p:nvPr/>
        </p:nvSpPr>
        <p:spPr>
          <a:xfrm>
            <a:off x="7131832" y="2943973"/>
            <a:ext cx="1600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Remembering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8B12AD9-6BDE-47AD-BDC7-18548C98A8F8}"/>
              </a:ext>
            </a:extLst>
          </p:cNvPr>
          <p:cNvCxnSpPr/>
          <p:nvPr/>
        </p:nvCxnSpPr>
        <p:spPr>
          <a:xfrm flipH="1">
            <a:off x="2558562" y="2564559"/>
            <a:ext cx="2409092" cy="1576618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0C8056C-00E0-43A6-AEF2-5E6A95B31BCE}"/>
              </a:ext>
            </a:extLst>
          </p:cNvPr>
          <p:cNvSpPr txBox="1"/>
          <p:nvPr/>
        </p:nvSpPr>
        <p:spPr>
          <a:xfrm>
            <a:off x="1937097" y="4148173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Forgetting</a:t>
            </a:r>
          </a:p>
        </p:txBody>
      </p:sp>
    </p:spTree>
    <p:extLst>
      <p:ext uri="{BB962C8B-B14F-4D97-AF65-F5344CB8AC3E}">
        <p14:creationId xmlns:p14="http://schemas.microsoft.com/office/powerpoint/2010/main" val="325319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1AB740C-B83B-4A71-87D1-1F7700FD27E2}"/>
              </a:ext>
            </a:extLst>
          </p:cNvPr>
          <p:cNvSpPr/>
          <p:nvPr/>
        </p:nvSpPr>
        <p:spPr>
          <a:xfrm>
            <a:off x="431800" y="2336801"/>
            <a:ext cx="2633133" cy="17949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Active participation in lessons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B432FBD-42E0-4A5C-B7BF-2C095B1AA445}"/>
              </a:ext>
            </a:extLst>
          </p:cNvPr>
          <p:cNvSpPr/>
          <p:nvPr/>
        </p:nvSpPr>
        <p:spPr>
          <a:xfrm>
            <a:off x="3801533" y="2336801"/>
            <a:ext cx="2633133" cy="17949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Effective use of time in between lessons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6A586E-71F4-4821-92C7-744D7B746130}"/>
              </a:ext>
            </a:extLst>
          </p:cNvPr>
          <p:cNvSpPr/>
          <p:nvPr/>
        </p:nvSpPr>
        <p:spPr>
          <a:xfrm>
            <a:off x="7035800" y="2336801"/>
            <a:ext cx="2633133" cy="17949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Success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89029-9881-41F3-8EB1-AAA12F4516DC}"/>
              </a:ext>
            </a:extLst>
          </p:cNvPr>
          <p:cNvSpPr txBox="1"/>
          <p:nvPr/>
        </p:nvSpPr>
        <p:spPr>
          <a:xfrm>
            <a:off x="3098846" y="2727232"/>
            <a:ext cx="6687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/>
              <a:t>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D572A2-709F-4255-A90D-9CC070D789AC}"/>
              </a:ext>
            </a:extLst>
          </p:cNvPr>
          <p:cNvSpPr txBox="1"/>
          <p:nvPr/>
        </p:nvSpPr>
        <p:spPr>
          <a:xfrm>
            <a:off x="6367027" y="2727232"/>
            <a:ext cx="6687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849141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0A9294-DEE4-4BDE-B738-4BA277DFF4F0}"/>
              </a:ext>
            </a:extLst>
          </p:cNvPr>
          <p:cNvSpPr txBox="1"/>
          <p:nvPr/>
        </p:nvSpPr>
        <p:spPr>
          <a:xfrm>
            <a:off x="433567" y="741681"/>
            <a:ext cx="2949934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Classroom</a:t>
            </a:r>
          </a:p>
          <a:p>
            <a:pPr algn="ctr"/>
            <a:r>
              <a:rPr lang="en-GB" sz="2000" i="1" dirty="0"/>
              <a:t>specific focus</a:t>
            </a:r>
          </a:p>
          <a:p>
            <a:pPr algn="ctr"/>
            <a:endParaRPr lang="en-GB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52551F7-8A02-4453-B205-6BC99094F066}"/>
              </a:ext>
            </a:extLst>
          </p:cNvPr>
          <p:cNvCxnSpPr>
            <a:cxnSpLocks/>
          </p:cNvCxnSpPr>
          <p:nvPr/>
        </p:nvCxnSpPr>
        <p:spPr>
          <a:xfrm flipH="1">
            <a:off x="3522650" y="1228035"/>
            <a:ext cx="136894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A8547D-A3DA-424F-BB44-DB4035CB1F2E}"/>
              </a:ext>
            </a:extLst>
          </p:cNvPr>
          <p:cNvCxnSpPr>
            <a:cxnSpLocks/>
          </p:cNvCxnSpPr>
          <p:nvPr/>
        </p:nvCxnSpPr>
        <p:spPr>
          <a:xfrm>
            <a:off x="6448819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FC23413-4A8D-4C1F-8F33-AC0CC171674E}"/>
              </a:ext>
            </a:extLst>
          </p:cNvPr>
          <p:cNvCxnSpPr>
            <a:cxnSpLocks/>
          </p:cNvCxnSpPr>
          <p:nvPr/>
        </p:nvCxnSpPr>
        <p:spPr>
          <a:xfrm flipV="1">
            <a:off x="7018576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2FA564F-45B3-4CB3-ABFB-54FCAA3BF8A7}"/>
              </a:ext>
            </a:extLst>
          </p:cNvPr>
          <p:cNvSpPr txBox="1"/>
          <p:nvPr/>
        </p:nvSpPr>
        <p:spPr>
          <a:xfrm>
            <a:off x="5030747" y="741681"/>
            <a:ext cx="340978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Working Memory</a:t>
            </a:r>
          </a:p>
          <a:p>
            <a:pPr algn="ctr"/>
            <a:r>
              <a:rPr lang="en-GB" sz="2000" i="1" dirty="0"/>
              <a:t>“where we think”</a:t>
            </a:r>
          </a:p>
          <a:p>
            <a:pPr algn="ctr"/>
            <a:r>
              <a:rPr lang="en-GB" sz="2000" i="1" dirty="0"/>
              <a:t>small and easily overloaded</a:t>
            </a:r>
          </a:p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D941EA-A27E-48C2-BA78-5EF7E8D28A9A}"/>
              </a:ext>
            </a:extLst>
          </p:cNvPr>
          <p:cNvSpPr txBox="1"/>
          <p:nvPr/>
        </p:nvSpPr>
        <p:spPr>
          <a:xfrm>
            <a:off x="5030746" y="3989347"/>
            <a:ext cx="340978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000" dirty="0"/>
              <a:t>Long Term Memory</a:t>
            </a:r>
          </a:p>
          <a:p>
            <a:pPr algn="ctr"/>
            <a:r>
              <a:rPr lang="en-GB" sz="2000" i="1" dirty="0"/>
              <a:t>infinite</a:t>
            </a:r>
          </a:p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86CAD9-C468-4E69-921F-B232DC5875BF}"/>
              </a:ext>
            </a:extLst>
          </p:cNvPr>
          <p:cNvSpPr txBox="1"/>
          <p:nvPr/>
        </p:nvSpPr>
        <p:spPr>
          <a:xfrm>
            <a:off x="3672811" y="1235987"/>
            <a:ext cx="1068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Attention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BEA7B09-6021-47B5-A616-F7F53CCCF487}"/>
              </a:ext>
            </a:extLst>
          </p:cNvPr>
          <p:cNvSpPr txBox="1"/>
          <p:nvPr/>
        </p:nvSpPr>
        <p:spPr>
          <a:xfrm>
            <a:off x="5202493" y="2943973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Learning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34F551-E2AE-4401-BE06-B19BB3FEA405}"/>
              </a:ext>
            </a:extLst>
          </p:cNvPr>
          <p:cNvSpPr txBox="1"/>
          <p:nvPr/>
        </p:nvSpPr>
        <p:spPr>
          <a:xfrm>
            <a:off x="7131832" y="2943973"/>
            <a:ext cx="1600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Remembering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ECAF203-C6D6-4BED-BD96-8C5220C83E5D}"/>
              </a:ext>
            </a:extLst>
          </p:cNvPr>
          <p:cNvSpPr/>
          <p:nvPr/>
        </p:nvSpPr>
        <p:spPr>
          <a:xfrm>
            <a:off x="6747933" y="2743200"/>
            <a:ext cx="2336799" cy="787400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53E99D0-B82E-408E-9CF6-7D130C0A4977}"/>
              </a:ext>
            </a:extLst>
          </p:cNvPr>
          <p:cNvCxnSpPr/>
          <p:nvPr/>
        </p:nvCxnSpPr>
        <p:spPr>
          <a:xfrm flipH="1">
            <a:off x="2558562" y="2564559"/>
            <a:ext cx="2409092" cy="1576618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1B4C35A-F60C-4B9F-B73A-B6821EF68C05}"/>
              </a:ext>
            </a:extLst>
          </p:cNvPr>
          <p:cNvSpPr txBox="1"/>
          <p:nvPr/>
        </p:nvSpPr>
        <p:spPr>
          <a:xfrm>
            <a:off x="1937097" y="4148173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Forgetting</a:t>
            </a:r>
          </a:p>
        </p:txBody>
      </p:sp>
    </p:spTree>
    <p:extLst>
      <p:ext uri="{BB962C8B-B14F-4D97-AF65-F5344CB8AC3E}">
        <p14:creationId xmlns:p14="http://schemas.microsoft.com/office/powerpoint/2010/main" val="253503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0AB28B1-9FDA-4038-89F2-B65B61D19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114300"/>
            <a:ext cx="1116330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189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E43976B1-1A4B-40E6-A561-55DB8F0B3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6" y="501296"/>
            <a:ext cx="8583143" cy="522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014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DFEFEF-0EDA-4BF9-95E0-85B59495C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482" y="78638"/>
            <a:ext cx="8274917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“Every time a memory is </a:t>
            </a:r>
            <a:r>
              <a:rPr kumimoji="0" lang="en-US" altLang="en-US" sz="27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retrieved</a:t>
            </a: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that memory become </a:t>
            </a:r>
            <a:r>
              <a:rPr kumimoji="0" lang="en-US" altLang="en-US" sz="27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more accessible </a:t>
            </a:r>
            <a:r>
              <a:rPr kumimoji="0" lang="en-US" altLang="en-US" sz="2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the future.”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A46A54F-7646-4599-99A8-731A66219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544" y="2109963"/>
            <a:ext cx="7077914" cy="430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013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293D-4E70-4A8A-8CFA-1D721EAC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1193801"/>
            <a:ext cx="8596668" cy="804333"/>
          </a:xfrm>
        </p:spPr>
        <p:txBody>
          <a:bodyPr/>
          <a:lstStyle/>
          <a:p>
            <a:r>
              <a:rPr lang="en-GB" dirty="0"/>
              <a:t>So how can you help yourself?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97E6E-85ED-4053-AD7E-1B9D27B17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47333" y="2243667"/>
            <a:ext cx="7326670" cy="42672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Planned retrieval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Effective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Time management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1224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CD9A2-7ED2-4FC9-83EB-656513AB1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Planned Retrieval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A8747-8C9E-4A16-A47A-56804945F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496733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Specific Topics</a:t>
            </a:r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3C00781-89B9-4AEA-9A14-33A1CFA0A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096" y="1270000"/>
            <a:ext cx="3264958" cy="473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>
            <a:extLst>
              <a:ext uri="{FF2B5EF4-FFF2-40B4-BE49-F238E27FC236}">
                <a16:creationId xmlns:a16="http://schemas.microsoft.com/office/drawing/2014/main" id="{2E93C7EC-EA76-4D79-AEA0-3D1127773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267" y="1510770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1ABBD4C7-09C6-4F6A-832C-04F14A6C8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021" y="2037820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>
            <a:extLst>
              <a:ext uri="{FF2B5EF4-FFF2-40B4-BE49-F238E27FC236}">
                <a16:creationId xmlns:a16="http://schemas.microsoft.com/office/drawing/2014/main" id="{B30DA1DB-509D-40E2-87C4-12A899750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534" y="2591065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ADF47E23-6870-4203-9FB9-896ACAA5C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424" y="1510770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F2D879DD-613D-41DF-8451-0CD25E41C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677" y="3162300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94F9E587-43A3-4560-A1BA-FDB296B46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141" y="2027239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>
            <a:extLst>
              <a:ext uri="{FF2B5EF4-FFF2-40B4-BE49-F238E27FC236}">
                <a16:creationId xmlns:a16="http://schemas.microsoft.com/office/drawing/2014/main" id="{F9018471-21C5-47FB-90B0-972D1E01D4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541" y="1510770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>
            <a:extLst>
              <a:ext uri="{FF2B5EF4-FFF2-40B4-BE49-F238E27FC236}">
                <a16:creationId xmlns:a16="http://schemas.microsoft.com/office/drawing/2014/main" id="{AA6D4241-C65E-41C9-B4A2-FD9523234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9652" y="2591065"/>
            <a:ext cx="333375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E0D62ED-822F-488C-9FEE-6656B7D161B1}"/>
              </a:ext>
            </a:extLst>
          </p:cNvPr>
          <p:cNvSpPr txBox="1"/>
          <p:nvPr/>
        </p:nvSpPr>
        <p:spPr>
          <a:xfrm>
            <a:off x="677334" y="3295650"/>
            <a:ext cx="391795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200" dirty="0"/>
              <a:t>Revision doesn’t wait until the end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6105D362-4E3B-41B3-9F83-F6150B78C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51" y="4514693"/>
            <a:ext cx="3264958" cy="1986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002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BC1BE-09DC-4392-BB5D-1C77ADC3F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Effective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0E4FE-5B71-4BD9-9CCF-8957536FE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DON’T re-read notes / highlight / </a:t>
            </a:r>
            <a:r>
              <a:rPr lang="en-GB" sz="2800" b="1" dirty="0"/>
              <a:t>copy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400" i="1" dirty="0">
                <a:solidFill>
                  <a:srgbClr val="FF0000"/>
                </a:solidFill>
              </a:rPr>
              <a:t>			These activities do not make you think</a:t>
            </a: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D4094CD5-3DB3-4DEB-99AC-60ABD634C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002" y="1567868"/>
            <a:ext cx="1778000" cy="186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616E93F0-BCC2-4B58-9212-B4A5923F4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467" y="4838699"/>
            <a:ext cx="1896533" cy="189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84AE16-40F3-4EC4-91FF-FCBBB8330D26}"/>
              </a:ext>
            </a:extLst>
          </p:cNvPr>
          <p:cNvSpPr txBox="1"/>
          <p:nvPr/>
        </p:nvSpPr>
        <p:spPr>
          <a:xfrm>
            <a:off x="677334" y="4469367"/>
            <a:ext cx="610023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/>
              <a:t>DO mind maps / self test / past paper questions / HOMEWORK</a:t>
            </a:r>
          </a:p>
        </p:txBody>
      </p:sp>
    </p:spTree>
    <p:extLst>
      <p:ext uri="{BB962C8B-B14F-4D97-AF65-F5344CB8AC3E}">
        <p14:creationId xmlns:p14="http://schemas.microsoft.com/office/powerpoint/2010/main" val="84947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79356CC0-19EC-40A4-B08D-BFAAFC903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558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>
            <a:extLst>
              <a:ext uri="{FF2B5EF4-FFF2-40B4-BE49-F238E27FC236}">
                <a16:creationId xmlns:a16="http://schemas.microsoft.com/office/drawing/2014/main" id="{ACEF8962-D3CC-4E7B-9876-31929D460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15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37D2B6CF-87EC-42E1-8F48-626B4DAF5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6" y="3285597"/>
            <a:ext cx="4998508" cy="279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>
            <a:extLst>
              <a:ext uri="{FF2B5EF4-FFF2-40B4-BE49-F238E27FC236}">
                <a16:creationId xmlns:a16="http://schemas.microsoft.com/office/drawing/2014/main" id="{8DA17249-5584-412E-ABF4-FE434EF1C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786343"/>
            <a:ext cx="4998508" cy="249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58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F0EE2E0-CE08-4B51-958A-9941E77BC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78075"/>
            <a:ext cx="12192000" cy="447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36DCAAAA-4B1E-4385-A833-B9041229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3" y="0"/>
            <a:ext cx="2353734" cy="235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B1BB6F-6BD9-4100-AAD0-376A15E0EF27}"/>
              </a:ext>
            </a:extLst>
          </p:cNvPr>
          <p:cNvSpPr txBox="1"/>
          <p:nvPr/>
        </p:nvSpPr>
        <p:spPr>
          <a:xfrm>
            <a:off x="3183466" y="392037"/>
            <a:ext cx="5884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Subject specific</a:t>
            </a:r>
          </a:p>
          <a:p>
            <a:endParaRPr lang="en-GB" sz="3200" dirty="0"/>
          </a:p>
          <a:p>
            <a:r>
              <a:rPr lang="en-GB" sz="3200" dirty="0"/>
              <a:t>Individual Classes - Homework</a:t>
            </a:r>
          </a:p>
        </p:txBody>
      </p:sp>
    </p:spTree>
    <p:extLst>
      <p:ext uri="{BB962C8B-B14F-4D97-AF65-F5344CB8AC3E}">
        <p14:creationId xmlns:p14="http://schemas.microsoft.com/office/powerpoint/2010/main" val="95962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1ACB1-2580-4015-B5DD-2E7211C26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E65FF-95A8-4F31-9E4E-D3B561950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286000"/>
            <a:ext cx="3475557" cy="31228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Don’t waste time in school</a:t>
            </a:r>
          </a:p>
          <a:p>
            <a:endParaRPr lang="en-GB" sz="3200" dirty="0"/>
          </a:p>
        </p:txBody>
      </p:sp>
      <p:pic>
        <p:nvPicPr>
          <p:cNvPr id="4" name="Google Shape;152;p29">
            <a:extLst>
              <a:ext uri="{FF2B5EF4-FFF2-40B4-BE49-F238E27FC236}">
                <a16:creationId xmlns:a16="http://schemas.microsoft.com/office/drawing/2014/main" id="{B4C67EA0-94E3-4C33-BA9F-FA2FFA9C99FE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13123" y="125000"/>
            <a:ext cx="6981593" cy="649393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53;p29">
            <a:extLst>
              <a:ext uri="{FF2B5EF4-FFF2-40B4-BE49-F238E27FC236}">
                <a16:creationId xmlns:a16="http://schemas.microsoft.com/office/drawing/2014/main" id="{755E1940-C19D-4A89-AC41-34C9A45B0739}"/>
              </a:ext>
            </a:extLst>
          </p:cNvPr>
          <p:cNvSpPr txBox="1"/>
          <p:nvPr/>
        </p:nvSpPr>
        <p:spPr>
          <a:xfrm>
            <a:off x="5567210" y="1048481"/>
            <a:ext cx="140501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History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6" name="Google Shape;154;p29">
            <a:extLst>
              <a:ext uri="{FF2B5EF4-FFF2-40B4-BE49-F238E27FC236}">
                <a16:creationId xmlns:a16="http://schemas.microsoft.com/office/drawing/2014/main" id="{7AFB22C9-641E-4828-A525-E0CA745CA711}"/>
              </a:ext>
            </a:extLst>
          </p:cNvPr>
          <p:cNvSpPr txBox="1"/>
          <p:nvPr/>
        </p:nvSpPr>
        <p:spPr>
          <a:xfrm>
            <a:off x="6958881" y="524404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Econ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7" name="Google Shape;155;p29">
            <a:extLst>
              <a:ext uri="{FF2B5EF4-FFF2-40B4-BE49-F238E27FC236}">
                <a16:creationId xmlns:a16="http://schemas.microsoft.com/office/drawing/2014/main" id="{2215D118-588F-4ECF-940E-64C523D125E3}"/>
              </a:ext>
            </a:extLst>
          </p:cNvPr>
          <p:cNvSpPr txBox="1"/>
          <p:nvPr/>
        </p:nvSpPr>
        <p:spPr>
          <a:xfrm>
            <a:off x="9358526" y="494540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Maths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8" name="Google Shape;156;p29">
            <a:extLst>
              <a:ext uri="{FF2B5EF4-FFF2-40B4-BE49-F238E27FC236}">
                <a16:creationId xmlns:a16="http://schemas.microsoft.com/office/drawing/2014/main" id="{6C9908D9-17E8-44E7-AA5B-0554927400D7}"/>
              </a:ext>
            </a:extLst>
          </p:cNvPr>
          <p:cNvSpPr txBox="1"/>
          <p:nvPr/>
        </p:nvSpPr>
        <p:spPr>
          <a:xfrm>
            <a:off x="9324072" y="2024184"/>
            <a:ext cx="134119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History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9" name="Google Shape;157;p29">
            <a:extLst>
              <a:ext uri="{FF2B5EF4-FFF2-40B4-BE49-F238E27FC236}">
                <a16:creationId xmlns:a16="http://schemas.microsoft.com/office/drawing/2014/main" id="{99B17924-7812-4E71-99F3-924B059DCF6F}"/>
              </a:ext>
            </a:extLst>
          </p:cNvPr>
          <p:cNvSpPr txBox="1"/>
          <p:nvPr/>
        </p:nvSpPr>
        <p:spPr>
          <a:xfrm>
            <a:off x="10546031" y="1528076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Comp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0" name="Google Shape;158;p29">
            <a:extLst>
              <a:ext uri="{FF2B5EF4-FFF2-40B4-BE49-F238E27FC236}">
                <a16:creationId xmlns:a16="http://schemas.microsoft.com/office/drawing/2014/main" id="{7DE64EDF-1BCD-4093-841D-302B0D9B0AE3}"/>
              </a:ext>
            </a:extLst>
          </p:cNvPr>
          <p:cNvSpPr txBox="1"/>
          <p:nvPr/>
        </p:nvSpPr>
        <p:spPr>
          <a:xfrm>
            <a:off x="10555788" y="2030499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Comp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1" name="Google Shape;159;p29">
            <a:extLst>
              <a:ext uri="{FF2B5EF4-FFF2-40B4-BE49-F238E27FC236}">
                <a16:creationId xmlns:a16="http://schemas.microsoft.com/office/drawing/2014/main" id="{A1DD8217-23B7-4003-995D-3D06EC200E1D}"/>
              </a:ext>
            </a:extLst>
          </p:cNvPr>
          <p:cNvSpPr txBox="1"/>
          <p:nvPr/>
        </p:nvSpPr>
        <p:spPr>
          <a:xfrm>
            <a:off x="5612309" y="4361413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Comp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2" name="Google Shape;160;p29">
            <a:extLst>
              <a:ext uri="{FF2B5EF4-FFF2-40B4-BE49-F238E27FC236}">
                <a16:creationId xmlns:a16="http://schemas.microsoft.com/office/drawing/2014/main" id="{59D46A46-7814-4F7E-91B6-6AA9ADE23AA6}"/>
              </a:ext>
            </a:extLst>
          </p:cNvPr>
          <p:cNvSpPr txBox="1"/>
          <p:nvPr/>
        </p:nvSpPr>
        <p:spPr>
          <a:xfrm>
            <a:off x="5567210" y="4868289"/>
            <a:ext cx="134119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History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13" name="Google Shape;161;p29">
            <a:extLst>
              <a:ext uri="{FF2B5EF4-FFF2-40B4-BE49-F238E27FC236}">
                <a16:creationId xmlns:a16="http://schemas.microsoft.com/office/drawing/2014/main" id="{ADE2E310-0704-45C6-9949-4FD5B3492B3C}"/>
              </a:ext>
            </a:extLst>
          </p:cNvPr>
          <p:cNvSpPr txBox="1"/>
          <p:nvPr/>
        </p:nvSpPr>
        <p:spPr>
          <a:xfrm>
            <a:off x="6871536" y="4303878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Maths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14" name="Google Shape;162;p29">
            <a:extLst>
              <a:ext uri="{FF2B5EF4-FFF2-40B4-BE49-F238E27FC236}">
                <a16:creationId xmlns:a16="http://schemas.microsoft.com/office/drawing/2014/main" id="{902442F0-3B5A-4162-A03A-D950D4F6627F}"/>
              </a:ext>
            </a:extLst>
          </p:cNvPr>
          <p:cNvSpPr txBox="1"/>
          <p:nvPr/>
        </p:nvSpPr>
        <p:spPr>
          <a:xfrm>
            <a:off x="8085487" y="3817008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Maths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15" name="Google Shape;163;p29">
            <a:extLst>
              <a:ext uri="{FF2B5EF4-FFF2-40B4-BE49-F238E27FC236}">
                <a16:creationId xmlns:a16="http://schemas.microsoft.com/office/drawing/2014/main" id="{5699E8F7-FD33-4FE9-94FE-A21FF3E5F352}"/>
              </a:ext>
            </a:extLst>
          </p:cNvPr>
          <p:cNvSpPr txBox="1"/>
          <p:nvPr/>
        </p:nvSpPr>
        <p:spPr>
          <a:xfrm>
            <a:off x="6871537" y="5343085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Econ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6" name="Google Shape;164;p29">
            <a:extLst>
              <a:ext uri="{FF2B5EF4-FFF2-40B4-BE49-F238E27FC236}">
                <a16:creationId xmlns:a16="http://schemas.microsoft.com/office/drawing/2014/main" id="{30826502-1582-4651-8486-0ABFF9A4D659}"/>
              </a:ext>
            </a:extLst>
          </p:cNvPr>
          <p:cNvSpPr txBox="1"/>
          <p:nvPr/>
        </p:nvSpPr>
        <p:spPr>
          <a:xfrm>
            <a:off x="9318856" y="3805800"/>
            <a:ext cx="134119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History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17" name="Google Shape;165;p29">
            <a:extLst>
              <a:ext uri="{FF2B5EF4-FFF2-40B4-BE49-F238E27FC236}">
                <a16:creationId xmlns:a16="http://schemas.microsoft.com/office/drawing/2014/main" id="{13D8266F-8073-43FF-9676-A100BAA93279}"/>
              </a:ext>
            </a:extLst>
          </p:cNvPr>
          <p:cNvSpPr txBox="1"/>
          <p:nvPr/>
        </p:nvSpPr>
        <p:spPr>
          <a:xfrm>
            <a:off x="10660051" y="4868289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Maths</a:t>
            </a:r>
            <a:endParaRPr b="1" dirty="0">
              <a:solidFill>
                <a:srgbClr val="CC0000"/>
              </a:solidFill>
            </a:endParaRPr>
          </a:p>
        </p:txBody>
      </p:sp>
      <p:sp>
        <p:nvSpPr>
          <p:cNvPr id="19" name="Google Shape;167;p29">
            <a:extLst>
              <a:ext uri="{FF2B5EF4-FFF2-40B4-BE49-F238E27FC236}">
                <a16:creationId xmlns:a16="http://schemas.microsoft.com/office/drawing/2014/main" id="{385A06A8-5947-48D0-B613-DE793C18CD27}"/>
              </a:ext>
            </a:extLst>
          </p:cNvPr>
          <p:cNvSpPr txBox="1"/>
          <p:nvPr/>
        </p:nvSpPr>
        <p:spPr>
          <a:xfrm>
            <a:off x="10581568" y="3799485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Econ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20" name="Google Shape;168;p29">
            <a:extLst>
              <a:ext uri="{FF2B5EF4-FFF2-40B4-BE49-F238E27FC236}">
                <a16:creationId xmlns:a16="http://schemas.microsoft.com/office/drawing/2014/main" id="{6740E4C2-0045-46E5-A442-27C53259E095}"/>
              </a:ext>
            </a:extLst>
          </p:cNvPr>
          <p:cNvSpPr txBox="1"/>
          <p:nvPr/>
        </p:nvSpPr>
        <p:spPr>
          <a:xfrm>
            <a:off x="10591031" y="4309781"/>
            <a:ext cx="121355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CC0000"/>
                </a:solidFill>
              </a:rPr>
              <a:t>Econ</a:t>
            </a:r>
            <a:r>
              <a:rPr lang="en-GB" dirty="0">
                <a:solidFill>
                  <a:schemeClr val="dk2"/>
                </a:solidFill>
              </a:rPr>
              <a:t>.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21" name="Google Shape;169;p29">
            <a:extLst>
              <a:ext uri="{FF2B5EF4-FFF2-40B4-BE49-F238E27FC236}">
                <a16:creationId xmlns:a16="http://schemas.microsoft.com/office/drawing/2014/main" id="{5CB2CD47-DEDA-48FD-9A2F-3EBFFBFEF02B}"/>
              </a:ext>
            </a:extLst>
          </p:cNvPr>
          <p:cNvSpPr txBox="1"/>
          <p:nvPr/>
        </p:nvSpPr>
        <p:spPr>
          <a:xfrm>
            <a:off x="9395307" y="2512549"/>
            <a:ext cx="1139991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FF"/>
                </a:solidFill>
              </a:rPr>
              <a:t>gym</a:t>
            </a:r>
            <a:endParaRPr sz="1800" b="1" dirty="0">
              <a:solidFill>
                <a:srgbClr val="0000FF"/>
              </a:solidFill>
            </a:endParaRPr>
          </a:p>
        </p:txBody>
      </p:sp>
      <p:sp>
        <p:nvSpPr>
          <p:cNvPr id="22" name="Google Shape;170;p29">
            <a:extLst>
              <a:ext uri="{FF2B5EF4-FFF2-40B4-BE49-F238E27FC236}">
                <a16:creationId xmlns:a16="http://schemas.microsoft.com/office/drawing/2014/main" id="{563B37E3-EC9B-4CD5-A8C6-94EDCC743D48}"/>
              </a:ext>
            </a:extLst>
          </p:cNvPr>
          <p:cNvSpPr txBox="1"/>
          <p:nvPr/>
        </p:nvSpPr>
        <p:spPr>
          <a:xfrm>
            <a:off x="10529935" y="5932589"/>
            <a:ext cx="1823986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FF"/>
                </a:solidFill>
              </a:rPr>
              <a:t>football</a:t>
            </a:r>
            <a:endParaRPr sz="1800" b="1" dirty="0">
              <a:solidFill>
                <a:srgbClr val="0000FF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97D3CD2-2043-4717-8E93-0F6B2A10BBAC}"/>
              </a:ext>
            </a:extLst>
          </p:cNvPr>
          <p:cNvSpPr txBox="1"/>
          <p:nvPr/>
        </p:nvSpPr>
        <p:spPr>
          <a:xfrm>
            <a:off x="7975600" y="5932589"/>
            <a:ext cx="11006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rgbClr val="00B050"/>
                </a:solidFill>
              </a:rPr>
              <a:t>Catch up</a:t>
            </a:r>
          </a:p>
        </p:txBody>
      </p:sp>
    </p:spTree>
    <p:extLst>
      <p:ext uri="{BB962C8B-B14F-4D97-AF65-F5344CB8AC3E}">
        <p14:creationId xmlns:p14="http://schemas.microsoft.com/office/powerpoint/2010/main" val="355873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293D-4E70-4A8A-8CFA-1D721EAC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1193801"/>
            <a:ext cx="8596668" cy="804333"/>
          </a:xfrm>
        </p:spPr>
        <p:txBody>
          <a:bodyPr/>
          <a:lstStyle/>
          <a:p>
            <a:r>
              <a:rPr lang="en-GB" dirty="0"/>
              <a:t>So how can you help yourself?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97E6E-85ED-4053-AD7E-1B9D27B17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31533" y="2243667"/>
            <a:ext cx="6742470" cy="42672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Planned retrieval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Effective activities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800" dirty="0"/>
              <a:t>Time management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24412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1AB740C-B83B-4A71-87D1-1F7700FD27E2}"/>
              </a:ext>
            </a:extLst>
          </p:cNvPr>
          <p:cNvSpPr/>
          <p:nvPr/>
        </p:nvSpPr>
        <p:spPr>
          <a:xfrm>
            <a:off x="431800" y="2336801"/>
            <a:ext cx="2633133" cy="17949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Active participation in lessons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B432FBD-42E0-4A5C-B7BF-2C095B1AA445}"/>
              </a:ext>
            </a:extLst>
          </p:cNvPr>
          <p:cNvSpPr/>
          <p:nvPr/>
        </p:nvSpPr>
        <p:spPr>
          <a:xfrm>
            <a:off x="3801533" y="2336801"/>
            <a:ext cx="2633133" cy="17949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Effective use of time in between lessons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6A586E-71F4-4821-92C7-744D7B746130}"/>
              </a:ext>
            </a:extLst>
          </p:cNvPr>
          <p:cNvSpPr/>
          <p:nvPr/>
        </p:nvSpPr>
        <p:spPr>
          <a:xfrm>
            <a:off x="7035800" y="2336801"/>
            <a:ext cx="2633133" cy="17949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Success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A89029-9881-41F3-8EB1-AAA12F4516DC}"/>
              </a:ext>
            </a:extLst>
          </p:cNvPr>
          <p:cNvSpPr txBox="1"/>
          <p:nvPr/>
        </p:nvSpPr>
        <p:spPr>
          <a:xfrm>
            <a:off x="3098846" y="2727232"/>
            <a:ext cx="6687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/>
              <a:t>+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D572A2-709F-4255-A90D-9CC070D789AC}"/>
              </a:ext>
            </a:extLst>
          </p:cNvPr>
          <p:cNvSpPr txBox="1"/>
          <p:nvPr/>
        </p:nvSpPr>
        <p:spPr>
          <a:xfrm>
            <a:off x="6367027" y="2727232"/>
            <a:ext cx="6687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4137015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413</TotalTime>
  <Words>229</Words>
  <Application>Microsoft Office PowerPoint</Application>
  <PresentationFormat>Widescreen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Trebuchet MS</vt:lpstr>
      <vt:lpstr>Wingdings</vt:lpstr>
      <vt:lpstr>Wingdings 3</vt:lpstr>
      <vt:lpstr>Facet</vt:lpstr>
      <vt:lpstr>Do Now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how can you help yourself?</vt:lpstr>
      <vt:lpstr>Planned Retrieval</vt:lpstr>
      <vt:lpstr>Effective Activities</vt:lpstr>
      <vt:lpstr>PowerPoint Presentation</vt:lpstr>
      <vt:lpstr>PowerPoint Presentation</vt:lpstr>
      <vt:lpstr>PowerPoint Presentation</vt:lpstr>
      <vt:lpstr>Time Management</vt:lpstr>
      <vt:lpstr>So how can you help yourself?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Cardiff High School Year 12 Induction Day</dc:title>
  <dc:creator>E Greenwood (Cardiff High School)</dc:creator>
  <cp:lastModifiedBy>E Greenwood (Staff)</cp:lastModifiedBy>
  <cp:revision>31</cp:revision>
  <dcterms:created xsi:type="dcterms:W3CDTF">2025-07-01T07:21:55Z</dcterms:created>
  <dcterms:modified xsi:type="dcterms:W3CDTF">2025-09-05T06:34:25Z</dcterms:modified>
</cp:coreProperties>
</file>