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56" r:id="rId3"/>
    <p:sldId id="258" r:id="rId4"/>
    <p:sldId id="260" r:id="rId5"/>
    <p:sldId id="259" r:id="rId6"/>
    <p:sldId id="263" r:id="rId7"/>
    <p:sldId id="264" r:id="rId8"/>
    <p:sldId id="257" r:id="rId9"/>
    <p:sldId id="262" r:id="rId10"/>
    <p:sldId id="267" r:id="rId11"/>
    <p:sldId id="268" r:id="rId12"/>
    <p:sldId id="269" r:id="rId13"/>
    <p:sldId id="270" r:id="rId14"/>
    <p:sldId id="266" r:id="rId15"/>
    <p:sldId id="271" r:id="rId16"/>
  </p:sldIdLst>
  <p:sldSz cx="12192000" cy="6858000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55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025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202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321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2079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3321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721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409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7927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561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87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614740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14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8748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8808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2744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343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91F8BB-68CD-4E4C-B410-05B44977CC13}" type="datetimeFigureOut">
              <a:rPr lang="en-GB" smtClean="0"/>
              <a:t>01/09/2025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BE7898FE-4FD4-4BD7-A40C-71C9ED16751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879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xNSgmm9FX2s?feature=oembed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43045A-57FB-423E-A6F1-CE45C00435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49766"/>
            <a:ext cx="8596668" cy="719667"/>
          </a:xfrm>
        </p:spPr>
        <p:txBody>
          <a:bodyPr/>
          <a:lstStyle/>
          <a:p>
            <a:r>
              <a:rPr lang="en-GB" dirty="0"/>
              <a:t>Do Now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0BDE5F-4460-4AED-A6E1-4FF57918D1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053453"/>
            <a:ext cx="8596668" cy="5491280"/>
          </a:xfrm>
        </p:spPr>
        <p:txBody>
          <a:bodyPr>
            <a:normAutofit/>
          </a:bodyPr>
          <a:lstStyle/>
          <a:p>
            <a:pPr>
              <a:buFont typeface="+mj-lt"/>
              <a:buAutoNum type="arabicParenR"/>
            </a:pPr>
            <a:r>
              <a:rPr lang="en-GB" sz="2200" dirty="0"/>
              <a:t>Use the piece of card in front of you to create a name label</a:t>
            </a:r>
          </a:p>
          <a:p>
            <a:pPr>
              <a:buFont typeface="+mj-lt"/>
              <a:buAutoNum type="arabicParenR"/>
            </a:pPr>
            <a:endParaRPr lang="en-GB" sz="2200" dirty="0"/>
          </a:p>
          <a:p>
            <a:pPr>
              <a:buFont typeface="+mj-lt"/>
              <a:buAutoNum type="arabicParenR"/>
            </a:pPr>
            <a:r>
              <a:rPr lang="en-GB" sz="2200" dirty="0"/>
              <a:t>Complete the following True or False questions </a:t>
            </a:r>
          </a:p>
          <a:p>
            <a:pPr marL="0" indent="0">
              <a:buNone/>
            </a:pPr>
            <a:r>
              <a:rPr lang="en-GB" dirty="0"/>
              <a:t>      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sz="2000" dirty="0"/>
              <a:t>A  –  Mrs </a:t>
            </a:r>
            <a:r>
              <a:rPr lang="en-GB" sz="2000" dirty="0" err="1"/>
              <a:t>Dilks</a:t>
            </a:r>
            <a:r>
              <a:rPr lang="en-GB" sz="2000" dirty="0"/>
              <a:t> is the Headteacher of Cardiff High School</a:t>
            </a:r>
          </a:p>
          <a:p>
            <a:pPr marL="0" indent="0">
              <a:buNone/>
            </a:pPr>
            <a:r>
              <a:rPr lang="en-GB" sz="2000" dirty="0"/>
              <a:t>	B  –  You have to wear a uniform at Cardiff High School</a:t>
            </a:r>
          </a:p>
          <a:p>
            <a:pPr marL="0" indent="0">
              <a:buNone/>
            </a:pPr>
            <a:r>
              <a:rPr lang="en-GB" sz="2000" dirty="0"/>
              <a:t>	C  -  There are no ‘sixth form only’ areas of Cardiff High School</a:t>
            </a:r>
          </a:p>
          <a:p>
            <a:pPr marL="0" indent="0">
              <a:buNone/>
            </a:pPr>
            <a:r>
              <a:rPr lang="en-GB" sz="2000" dirty="0"/>
              <a:t>	D  –  You must have full attendance and excellent punctuality if you 			want to succeed in your A Levels</a:t>
            </a:r>
          </a:p>
          <a:p>
            <a:pPr marL="0" indent="0">
              <a:buNone/>
            </a:pPr>
            <a:r>
              <a:rPr lang="en-GB" sz="2000" dirty="0"/>
              <a:t>	E  –  You are expected to be a role model to younger students as a 				Cardiff High School sixth former</a:t>
            </a:r>
          </a:p>
          <a:p>
            <a:pPr marL="0" indent="0">
              <a:buNone/>
            </a:pPr>
            <a:r>
              <a:rPr lang="en-GB" sz="2000" dirty="0"/>
              <a:t>	F  -  There are no extra-curricular or leadership opportunities 					for sixth formers at Cardiff High School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7DA2DA2-A61C-48CF-9D52-F0B9CC1C8B76}"/>
              </a:ext>
            </a:extLst>
          </p:cNvPr>
          <p:cNvGrpSpPr/>
          <p:nvPr/>
        </p:nvGrpSpPr>
        <p:grpSpPr>
          <a:xfrm>
            <a:off x="8865358" y="249766"/>
            <a:ext cx="1908175" cy="1873690"/>
            <a:chOff x="8865358" y="249766"/>
            <a:chExt cx="1908175" cy="1873690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49F7DE98-CCF8-416B-A615-E9D92834A12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865358" y="249766"/>
              <a:ext cx="1908175" cy="1873690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15DECFE-F834-4BBD-8892-0EB0EBD37091}"/>
                </a:ext>
              </a:extLst>
            </p:cNvPr>
            <p:cNvSpPr txBox="1"/>
            <p:nvPr/>
          </p:nvSpPr>
          <p:spPr>
            <a:xfrm rot="20423031">
              <a:off x="9353612" y="894224"/>
              <a:ext cx="93166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3200" dirty="0"/>
                <a:t>Ellis</a:t>
              </a:r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8027848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2DBB1-6066-4AC9-A91E-9676614CF84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sz="5400" dirty="0"/>
              <a:t>Cardiff High School</a:t>
            </a:r>
            <a:br>
              <a:rPr lang="en-GB" sz="5400" dirty="0"/>
            </a:br>
            <a:r>
              <a:rPr lang="en-GB" sz="5400" dirty="0"/>
              <a:t>Year 12 Induction Day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D2F8F9C-B651-4EBB-B533-6C4B5498C7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55000" lnSpcReduction="20000"/>
          </a:bodyPr>
          <a:lstStyle/>
          <a:p>
            <a:endParaRPr lang="en-GB" sz="4400" dirty="0"/>
          </a:p>
          <a:p>
            <a:r>
              <a:rPr lang="en-GB" sz="4400" dirty="0"/>
              <a:t>Learning to Succeed</a:t>
            </a:r>
          </a:p>
          <a:p>
            <a:r>
              <a:rPr lang="en-GB" dirty="0"/>
              <a:t>Wednesday 3</a:t>
            </a:r>
            <a:r>
              <a:rPr lang="en-GB" baseline="30000" dirty="0"/>
              <a:t>rd</a:t>
            </a:r>
            <a:r>
              <a:rPr lang="en-GB" dirty="0"/>
              <a:t> September 2025</a:t>
            </a:r>
          </a:p>
        </p:txBody>
      </p:sp>
    </p:spTree>
    <p:extLst>
      <p:ext uri="{BB962C8B-B14F-4D97-AF65-F5344CB8AC3E}">
        <p14:creationId xmlns:p14="http://schemas.microsoft.com/office/powerpoint/2010/main" val="6730211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BF73C-2406-4CA3-ADAC-FDDB28E3F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Why did you choose Cardiff High School?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B164A5A-00EC-4C5D-B8A0-C79D1F2396C8}"/>
              </a:ext>
            </a:extLst>
          </p:cNvPr>
          <p:cNvSpPr/>
          <p:nvPr/>
        </p:nvSpPr>
        <p:spPr>
          <a:xfrm>
            <a:off x="609600" y="1413933"/>
            <a:ext cx="8664402" cy="4470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57838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nline Media 1" title="TFL Viral - Awareness Test (Moonwalking Bear)">
            <a:hlinkClick r:id="" action="ppaction://media"/>
            <a:extLst>
              <a:ext uri="{FF2B5EF4-FFF2-40B4-BE49-F238E27FC236}">
                <a16:creationId xmlns:a16="http://schemas.microsoft.com/office/drawing/2014/main" id="{D4348CB8-3D21-48EE-9B6C-E60EB3634E5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66738" y="135467"/>
            <a:ext cx="11518862" cy="6508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621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07C00-8F53-4FB1-8A4E-4425BADEF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728133"/>
          </a:xfrm>
        </p:spPr>
        <p:txBody>
          <a:bodyPr/>
          <a:lstStyle/>
          <a:p>
            <a:r>
              <a:rPr lang="en-GB" dirty="0"/>
              <a:t>Attention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AA71D1-F47B-47F9-BAA0-6E2F59DCDD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3547533"/>
            <a:ext cx="8596668" cy="1840315"/>
          </a:xfrm>
        </p:spPr>
        <p:txBody>
          <a:bodyPr/>
          <a:lstStyle/>
          <a:p>
            <a:r>
              <a:rPr lang="en-GB" dirty="0"/>
              <a:t>We can only pay attention to one thing properly at a time. </a:t>
            </a:r>
          </a:p>
          <a:p>
            <a:r>
              <a:rPr lang="en-GB" dirty="0"/>
              <a:t>In lessons, if we want to learn, we have to only focus on the learning.</a:t>
            </a:r>
          </a:p>
        </p:txBody>
      </p:sp>
    </p:spTree>
    <p:extLst>
      <p:ext uri="{BB962C8B-B14F-4D97-AF65-F5344CB8AC3E}">
        <p14:creationId xmlns:p14="http://schemas.microsoft.com/office/powerpoint/2010/main" val="2001038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ABF73C-2406-4CA3-ADAC-FDDB28E3FB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could distract you in a lesson?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021E6F6-3519-49CC-AF42-125D7D2F25EC}"/>
              </a:ext>
            </a:extLst>
          </p:cNvPr>
          <p:cNvSpPr/>
          <p:nvPr/>
        </p:nvSpPr>
        <p:spPr>
          <a:xfrm>
            <a:off x="609600" y="1413933"/>
            <a:ext cx="8664402" cy="44704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6753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07C00-8F53-4FB1-8A4E-4425BADEF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728133"/>
          </a:xfrm>
        </p:spPr>
        <p:txBody>
          <a:bodyPr/>
          <a:lstStyle/>
          <a:p>
            <a:r>
              <a:rPr lang="en-GB" dirty="0"/>
              <a:t>Memory Game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AA71D1-F47B-47F9-BAA0-6E2F59DCDD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3547533"/>
            <a:ext cx="8596668" cy="1840315"/>
          </a:xfrm>
        </p:spPr>
        <p:txBody>
          <a:bodyPr/>
          <a:lstStyle/>
          <a:p>
            <a:r>
              <a:rPr lang="en-GB" dirty="0"/>
              <a:t>Turn over your name cards!</a:t>
            </a:r>
          </a:p>
        </p:txBody>
      </p:sp>
    </p:spTree>
    <p:extLst>
      <p:ext uri="{BB962C8B-B14F-4D97-AF65-F5344CB8AC3E}">
        <p14:creationId xmlns:p14="http://schemas.microsoft.com/office/powerpoint/2010/main" val="22320013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0A9294-DEE4-4BDE-B738-4BA277DFF4F0}"/>
              </a:ext>
            </a:extLst>
          </p:cNvPr>
          <p:cNvSpPr txBox="1"/>
          <p:nvPr/>
        </p:nvSpPr>
        <p:spPr>
          <a:xfrm>
            <a:off x="433567" y="741681"/>
            <a:ext cx="2949934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200" dirty="0"/>
              <a:t>Classroom</a:t>
            </a:r>
          </a:p>
          <a:p>
            <a:pPr algn="ctr"/>
            <a:r>
              <a:rPr lang="en-GB" sz="2000" i="1" dirty="0"/>
              <a:t>specific focus</a:t>
            </a:r>
          </a:p>
          <a:p>
            <a:pPr algn="ctr"/>
            <a:endParaRPr lang="en-GB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52551F7-8A02-4453-B205-6BC99094F066}"/>
              </a:ext>
            </a:extLst>
          </p:cNvPr>
          <p:cNvCxnSpPr>
            <a:cxnSpLocks/>
          </p:cNvCxnSpPr>
          <p:nvPr/>
        </p:nvCxnSpPr>
        <p:spPr>
          <a:xfrm flipH="1">
            <a:off x="3522650" y="1228035"/>
            <a:ext cx="1368949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70A8547D-A3DA-424F-BB44-DB4035CB1F2E}"/>
              </a:ext>
            </a:extLst>
          </p:cNvPr>
          <p:cNvCxnSpPr>
            <a:cxnSpLocks/>
          </p:cNvCxnSpPr>
          <p:nvPr/>
        </p:nvCxnSpPr>
        <p:spPr>
          <a:xfrm>
            <a:off x="6448819" y="2564559"/>
            <a:ext cx="0" cy="12814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FC23413-4A8D-4C1F-8F33-AC0CC171674E}"/>
              </a:ext>
            </a:extLst>
          </p:cNvPr>
          <p:cNvCxnSpPr>
            <a:cxnSpLocks/>
          </p:cNvCxnSpPr>
          <p:nvPr/>
        </p:nvCxnSpPr>
        <p:spPr>
          <a:xfrm flipV="1">
            <a:off x="7018576" y="2564559"/>
            <a:ext cx="0" cy="1281486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12FA564F-45B3-4CB3-ABFB-54FCAA3BF8A7}"/>
              </a:ext>
            </a:extLst>
          </p:cNvPr>
          <p:cNvSpPr txBox="1"/>
          <p:nvPr/>
        </p:nvSpPr>
        <p:spPr>
          <a:xfrm>
            <a:off x="5030747" y="741681"/>
            <a:ext cx="3409780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200" dirty="0"/>
              <a:t>Working Memory</a:t>
            </a:r>
          </a:p>
          <a:p>
            <a:pPr algn="ctr"/>
            <a:r>
              <a:rPr lang="en-GB" sz="2000" i="1" dirty="0"/>
              <a:t>“where we think”</a:t>
            </a:r>
          </a:p>
          <a:p>
            <a:pPr algn="ctr"/>
            <a:r>
              <a:rPr lang="en-GB" sz="2000" i="1" dirty="0"/>
              <a:t>small and easily overloaded</a:t>
            </a:r>
          </a:p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2D941EA-A27E-48C2-BA78-5EF7E8D28A9A}"/>
              </a:ext>
            </a:extLst>
          </p:cNvPr>
          <p:cNvSpPr txBox="1"/>
          <p:nvPr/>
        </p:nvSpPr>
        <p:spPr>
          <a:xfrm>
            <a:off x="5030746" y="3989347"/>
            <a:ext cx="3409781" cy="141577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dirty="0"/>
          </a:p>
          <a:p>
            <a:pPr algn="ctr"/>
            <a:r>
              <a:rPr lang="en-GB" sz="3000" dirty="0"/>
              <a:t>Long Term Memory</a:t>
            </a:r>
          </a:p>
          <a:p>
            <a:pPr algn="ctr"/>
            <a:r>
              <a:rPr lang="en-GB" sz="2000" i="1" dirty="0"/>
              <a:t>infinite</a:t>
            </a:r>
          </a:p>
          <a:p>
            <a:pPr algn="ctr"/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386CAD9-C468-4E69-921F-B232DC5875BF}"/>
              </a:ext>
            </a:extLst>
          </p:cNvPr>
          <p:cNvSpPr txBox="1"/>
          <p:nvPr/>
        </p:nvSpPr>
        <p:spPr>
          <a:xfrm>
            <a:off x="3672811" y="1235987"/>
            <a:ext cx="10686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Attention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BEA7B09-6021-47B5-A616-F7F53CCCF487}"/>
              </a:ext>
            </a:extLst>
          </p:cNvPr>
          <p:cNvSpPr txBox="1"/>
          <p:nvPr/>
        </p:nvSpPr>
        <p:spPr>
          <a:xfrm>
            <a:off x="5202493" y="2943973"/>
            <a:ext cx="10743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Learning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934F551-E2AE-4401-BE06-B19BB3FEA405}"/>
              </a:ext>
            </a:extLst>
          </p:cNvPr>
          <p:cNvSpPr txBox="1"/>
          <p:nvPr/>
        </p:nvSpPr>
        <p:spPr>
          <a:xfrm>
            <a:off x="7131832" y="2943973"/>
            <a:ext cx="16003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Remembering</a:t>
            </a:r>
          </a:p>
        </p:txBody>
      </p:sp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95B93A5A-EF09-4550-8801-879963B2E2C8}"/>
              </a:ext>
            </a:extLst>
          </p:cNvPr>
          <p:cNvCxnSpPr/>
          <p:nvPr/>
        </p:nvCxnSpPr>
        <p:spPr>
          <a:xfrm flipH="1">
            <a:off x="2558562" y="2564559"/>
            <a:ext cx="2409092" cy="1576618"/>
          </a:xfrm>
          <a:prstGeom prst="straightConnector1">
            <a:avLst/>
          </a:prstGeom>
          <a:ln w="19050"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AE09EE36-5D9E-40DE-A801-DFFAF599F8E3}"/>
              </a:ext>
            </a:extLst>
          </p:cNvPr>
          <p:cNvSpPr txBox="1"/>
          <p:nvPr/>
        </p:nvSpPr>
        <p:spPr>
          <a:xfrm>
            <a:off x="1937097" y="4148173"/>
            <a:ext cx="12522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Forgetting</a:t>
            </a:r>
          </a:p>
        </p:txBody>
      </p:sp>
    </p:spTree>
    <p:extLst>
      <p:ext uri="{BB962C8B-B14F-4D97-AF65-F5344CB8AC3E}">
        <p14:creationId xmlns:p14="http://schemas.microsoft.com/office/powerpoint/2010/main" val="3253191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0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15E55-92A6-4592-95F8-D30DDBF2EC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we help you to </a:t>
            </a:r>
            <a:r>
              <a:rPr lang="en-GB" b="1" dirty="0"/>
              <a:t>think</a:t>
            </a:r>
            <a:r>
              <a:rPr lang="en-GB" dirty="0"/>
              <a:t>, by </a:t>
            </a:r>
            <a:r>
              <a:rPr lang="en-GB" b="1" dirty="0"/>
              <a:t>talking</a:t>
            </a:r>
            <a:r>
              <a:rPr lang="en-GB" dirty="0"/>
              <a:t> and </a:t>
            </a:r>
            <a:r>
              <a:rPr lang="en-GB" b="1" dirty="0"/>
              <a:t>writing</a:t>
            </a:r>
            <a:r>
              <a:rPr lang="en-GB" dirty="0"/>
              <a:t> about your learning?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A1C57762-6BA6-4C15-8717-A7A6B47C39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5518554"/>
              </p:ext>
            </p:extLst>
          </p:nvPr>
        </p:nvGraphicFramePr>
        <p:xfrm>
          <a:off x="1007533" y="2158998"/>
          <a:ext cx="8128000" cy="40894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279511973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2124956361"/>
                    </a:ext>
                  </a:extLst>
                </a:gridCol>
              </a:tblGrid>
              <a:tr h="204470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Do Now  </a:t>
                      </a:r>
                      <a:r>
                        <a:rPr lang="en-GB" sz="1800" b="1" dirty="0" err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Tasg</a:t>
                      </a:r>
                      <a:r>
                        <a:rPr lang="en-GB" sz="1800" b="1" dirty="0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800" b="1" dirty="0" err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Cyflym</a:t>
                      </a:r>
                      <a:endParaRPr lang="en-GB" sz="1800" b="1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800" b="1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0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 Do Now is …</a:t>
                      </a:r>
                    </a:p>
                    <a:p>
                      <a:pPr algn="l"/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 helps me learn by …</a:t>
                      </a:r>
                    </a:p>
                    <a:p>
                      <a:pPr algn="l"/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need to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Everybody Writes</a:t>
                      </a:r>
                    </a:p>
                    <a:p>
                      <a:pPr algn="ctr"/>
                      <a:r>
                        <a:rPr lang="en-GB" sz="1800" b="1" dirty="0" err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Sgwennu</a:t>
                      </a:r>
                      <a:r>
                        <a:rPr lang="en-GB" sz="1800" b="1" dirty="0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GB" sz="1800" b="1" dirty="0" err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Sydyn</a:t>
                      </a:r>
                      <a:endParaRPr lang="en-GB" sz="1800" b="1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800" b="1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Everybody Writes is …</a:t>
                      </a:r>
                    </a:p>
                    <a:p>
                      <a:pPr algn="l"/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 helps me learn by …</a:t>
                      </a:r>
                    </a:p>
                    <a:p>
                      <a:pPr algn="l"/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need to …</a:t>
                      </a:r>
                      <a:endParaRPr lang="en-GB" sz="1800" b="1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61914087"/>
                  </a:ext>
                </a:extLst>
              </a:tr>
              <a:tr h="204470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Turn and Talk  </a:t>
                      </a:r>
                      <a:r>
                        <a:rPr lang="en-GB" sz="1800" b="1" dirty="0" err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Troi</a:t>
                      </a:r>
                      <a:r>
                        <a:rPr lang="en-GB" sz="1800" b="1" dirty="0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a </a:t>
                      </a:r>
                      <a:r>
                        <a:rPr lang="en-GB" sz="1800" b="1" dirty="0" err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Trafod</a:t>
                      </a:r>
                      <a:endParaRPr lang="en-GB" sz="1800" b="1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800" b="1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Turn and Talk is …</a:t>
                      </a:r>
                    </a:p>
                    <a:p>
                      <a:pPr algn="l"/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 helps me learn by …</a:t>
                      </a:r>
                    </a:p>
                    <a:p>
                      <a:pPr algn="l"/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need to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No </a:t>
                      </a:r>
                      <a:r>
                        <a:rPr lang="en-GB" sz="18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</a:t>
                      </a:r>
                      <a:r>
                        <a:rPr lang="en-GB" sz="18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Out  </a:t>
                      </a:r>
                      <a:r>
                        <a:rPr lang="en-GB" sz="1800" b="1" dirty="0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Dim </a:t>
                      </a:r>
                      <a:r>
                        <a:rPr lang="en-GB" sz="1800" b="1" dirty="0" err="1">
                          <a:solidFill>
                            <a:schemeClr val="accent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Osgoi</a:t>
                      </a:r>
                      <a:endParaRPr lang="en-GB" sz="1800" b="1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ctr"/>
                      <a:endParaRPr lang="en-GB" sz="1800" b="1" dirty="0">
                        <a:solidFill>
                          <a:schemeClr val="accent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No </a:t>
                      </a:r>
                      <a:r>
                        <a:rPr lang="en-GB" sz="1400" b="0" dirty="0" err="1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Opt</a:t>
                      </a:r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Out is …</a:t>
                      </a:r>
                    </a:p>
                    <a:p>
                      <a:pPr algn="l"/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It helps me learn by …</a:t>
                      </a:r>
                    </a:p>
                    <a:p>
                      <a:pPr algn="l"/>
                      <a:endParaRPr lang="en-GB" sz="1400" b="0" dirty="0">
                        <a:solidFill>
                          <a:schemeClr val="tx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algn="l"/>
                      <a:r>
                        <a:rPr lang="en-GB" sz="1400" b="0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need to …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7883261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3EED371F-7CE4-43AC-99DD-01B651905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965" y="2198110"/>
            <a:ext cx="618067" cy="6180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CEC686F-0E17-4BE8-880C-3AA12A763B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6781" y="2206574"/>
            <a:ext cx="643467" cy="6434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60348FF-4D64-4CA3-AF1F-ACC44DAF29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565" y="4284132"/>
            <a:ext cx="643467" cy="6434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7DC9A02-B5A7-497D-91BA-9FDC3D4AFFD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926" y="4247641"/>
            <a:ext cx="657179" cy="657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1432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07C00-8F53-4FB1-8A4E-4425BADEF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1855385"/>
            <a:ext cx="8596668" cy="728133"/>
          </a:xfrm>
        </p:spPr>
        <p:txBody>
          <a:bodyPr/>
          <a:lstStyle/>
          <a:p>
            <a:r>
              <a:rPr lang="en-GB" dirty="0"/>
              <a:t>Multiple Choice Quiz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AA71D1-F47B-47F9-BAA0-6E2F59DCDD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2954866"/>
            <a:ext cx="8596668" cy="1840315"/>
          </a:xfrm>
        </p:spPr>
        <p:txBody>
          <a:bodyPr/>
          <a:lstStyle/>
          <a:p>
            <a:r>
              <a:rPr lang="en-GB" dirty="0"/>
              <a:t>Show 1, 2, 3 or 4 fingers on your hand to select your answer…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E7537A-72A6-4F29-8C8C-BF5BF63F3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8437" y="3882162"/>
            <a:ext cx="2052817" cy="1660202"/>
          </a:xfrm>
          <a:prstGeom prst="rect">
            <a:avLst/>
          </a:prstGeom>
        </p:spPr>
      </p:pic>
      <p:pic>
        <p:nvPicPr>
          <p:cNvPr id="1030" name="Picture 6" descr="10,600+ Number 1 Finger Stock Photos, Pictures &amp; Royalty ...">
            <a:extLst>
              <a:ext uri="{FF2B5EF4-FFF2-40B4-BE49-F238E27FC236}">
                <a16:creationId xmlns:a16="http://schemas.microsoft.com/office/drawing/2014/main" id="{B5803F2D-75A4-45BA-812C-8A56397D8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097" y="3780239"/>
            <a:ext cx="1866900" cy="1762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African Three Fingers Stock Photos ...">
            <a:extLst>
              <a:ext uri="{FF2B5EF4-FFF2-40B4-BE49-F238E27FC236}">
                <a16:creationId xmlns:a16="http://schemas.microsoft.com/office/drawing/2014/main" id="{AA400BCE-B470-46A3-A4E3-94A4C16F32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933" y="3780238"/>
            <a:ext cx="1528151" cy="176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Black Hand Peace Sign Stock Photos ...">
            <a:extLst>
              <a:ext uri="{FF2B5EF4-FFF2-40B4-BE49-F238E27FC236}">
                <a16:creationId xmlns:a16="http://schemas.microsoft.com/office/drawing/2014/main" id="{874F60FC-3DEE-45C8-AFC8-44940D28B8B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283"/>
          <a:stretch/>
        </p:blipFill>
        <p:spPr bwMode="auto">
          <a:xfrm>
            <a:off x="3291759" y="3839829"/>
            <a:ext cx="1775092" cy="1730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4078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1E5CE-1931-49E3-8396-8C6BA35A6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 have the best chance of learning you must…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4B6BC-CEA9-47F6-AE1A-CC9D714918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54200"/>
            <a:ext cx="8596668" cy="41871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Pay attention to everything that happens in the classroom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Write notes for everything said in a lesson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Pay attention to the specific thing that you want to learn in a lesson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Copy up your friends notes when you miss a lesson</a:t>
            </a:r>
          </a:p>
        </p:txBody>
      </p:sp>
    </p:spTree>
    <p:extLst>
      <p:ext uri="{BB962C8B-B14F-4D97-AF65-F5344CB8AC3E}">
        <p14:creationId xmlns:p14="http://schemas.microsoft.com/office/powerpoint/2010/main" val="28945788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1E5CE-1931-49E3-8396-8C6BA35A6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Working memory is …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4B6BC-CEA9-47F6-AE1A-CC9D714918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70000"/>
            <a:ext cx="8596668" cy="47713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Where we store things we learn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Not very good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Where we think about things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Focused on the learning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620669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11E5CE-1931-49E3-8396-8C6BA35A6D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 have the best chance of learning when you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F4B6BC-CEA9-47F6-AE1A-CC9D714918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54200"/>
            <a:ext cx="8596668" cy="418716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Write about it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Listen to it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Talk about it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r>
              <a:rPr lang="en-GB" sz="2400" dirty="0"/>
              <a:t>Think about it</a:t>
            </a:r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  <a:p>
            <a:pPr marL="457200" indent="-457200">
              <a:buFont typeface="+mj-lt"/>
              <a:buAutoNum type="arabicParenR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6734127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107C00-8F53-4FB1-8A4E-4425BADEFF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364067"/>
            <a:ext cx="8596668" cy="728133"/>
          </a:xfrm>
        </p:spPr>
        <p:txBody>
          <a:bodyPr/>
          <a:lstStyle/>
          <a:p>
            <a:r>
              <a:rPr lang="en-GB" dirty="0"/>
              <a:t>Summary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AA71D1-F47B-47F9-BAA0-6E2F59DCDD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1396999"/>
            <a:ext cx="8596668" cy="485140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We can only pay attention to one thing properly at a time. </a:t>
            </a:r>
          </a:p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In lessons you have to only focus on the learning and avoid distractions.</a:t>
            </a:r>
          </a:p>
          <a:p>
            <a:endParaRPr lang="en-GB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Your working memory is small and easily overloaded. We want to move learning into your long term memory, which is infinite.</a:t>
            </a:r>
          </a:p>
          <a:p>
            <a:endParaRPr lang="en-GB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You only learn when you think hard. </a:t>
            </a:r>
          </a:p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Teachers will use specific techniques in lessons to help you to think, by talking and writing about your learning. </a:t>
            </a:r>
          </a:p>
          <a:p>
            <a:r>
              <a:rPr lang="en-GB" dirty="0">
                <a:solidFill>
                  <a:schemeClr val="tx1">
                    <a:lumMod val="65000"/>
                    <a:lumOff val="35000"/>
                  </a:schemeClr>
                </a:solidFill>
              </a:rPr>
              <a:t>You must fully participate in these.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333917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FF7B27D-64C0-4C3E-8784-7B81C355EE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186"/>
            <a:ext cx="12192000" cy="6791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85957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Red">
      <a:dk1>
        <a:sysClr val="windowText" lastClr="000000"/>
      </a:dk1>
      <a:lt1>
        <a:sysClr val="window" lastClr="FFFFFF"/>
      </a:lt1>
      <a:dk2>
        <a:srgbClr val="323232"/>
      </a:dk2>
      <a:lt2>
        <a:srgbClr val="E5C243"/>
      </a:lt2>
      <a:accent1>
        <a:srgbClr val="A5300F"/>
      </a:accent1>
      <a:accent2>
        <a:srgbClr val="D55816"/>
      </a:accent2>
      <a:accent3>
        <a:srgbClr val="E19825"/>
      </a:accent3>
      <a:accent4>
        <a:srgbClr val="B19C7D"/>
      </a:accent4>
      <a:accent5>
        <a:srgbClr val="7F5F52"/>
      </a:accent5>
      <a:accent6>
        <a:srgbClr val="B27D49"/>
      </a:accent6>
      <a:hlink>
        <a:srgbClr val="6B9F25"/>
      </a:hlink>
      <a:folHlink>
        <a:srgbClr val="B26B02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356</TotalTime>
  <Words>530</Words>
  <Application>Microsoft Office PowerPoint</Application>
  <PresentationFormat>Widescreen</PresentationFormat>
  <Paragraphs>109</Paragraphs>
  <Slides>15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Trebuchet MS</vt:lpstr>
      <vt:lpstr>Wingdings 3</vt:lpstr>
      <vt:lpstr>Facet</vt:lpstr>
      <vt:lpstr>Do Now</vt:lpstr>
      <vt:lpstr>Cardiff High School Year 12 Induction Day</vt:lpstr>
      <vt:lpstr>Why did you choose Cardiff High School?</vt:lpstr>
      <vt:lpstr>PowerPoint Presentation</vt:lpstr>
      <vt:lpstr>Attention</vt:lpstr>
      <vt:lpstr>What could distract you in a lesson?</vt:lpstr>
      <vt:lpstr>Memory Game</vt:lpstr>
      <vt:lpstr>PowerPoint Presentation</vt:lpstr>
      <vt:lpstr>How do we help you to think, by talking and writing about your learning?</vt:lpstr>
      <vt:lpstr>Multiple Choice Quiz</vt:lpstr>
      <vt:lpstr>To have the best chance of learning you must… </vt:lpstr>
      <vt:lpstr>Working memory is … </vt:lpstr>
      <vt:lpstr>You have the best chance of learning when you …</vt:lpstr>
      <vt:lpstr>Summary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Cardiff High School Year 12 Induction Day</dc:title>
  <dc:creator>E Greenwood (Cardiff High School)</dc:creator>
  <cp:lastModifiedBy>E Greenwood (Staff)</cp:lastModifiedBy>
  <cp:revision>23</cp:revision>
  <cp:lastPrinted>2025-09-01T16:12:33Z</cp:lastPrinted>
  <dcterms:created xsi:type="dcterms:W3CDTF">2025-07-01T07:21:55Z</dcterms:created>
  <dcterms:modified xsi:type="dcterms:W3CDTF">2025-09-01T16:15:03Z</dcterms:modified>
</cp:coreProperties>
</file>